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61" r:id="rId4"/>
    <p:sldId id="288" r:id="rId5"/>
    <p:sldId id="289" r:id="rId6"/>
    <p:sldId id="290" r:id="rId7"/>
    <p:sldId id="295" r:id="rId8"/>
    <p:sldId id="291" r:id="rId9"/>
    <p:sldId id="296" r:id="rId10"/>
    <p:sldId id="297" r:id="rId11"/>
    <p:sldId id="298" r:id="rId12"/>
    <p:sldId id="299" r:id="rId13"/>
    <p:sldId id="300" r:id="rId14"/>
    <p:sldId id="293" r:id="rId1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66F"/>
    <a:srgbClr val="D6B0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2029" autoAdjust="0"/>
  </p:normalViewPr>
  <p:slideViewPr>
    <p:cSldViewPr snapToGrid="0">
      <p:cViewPr varScale="1">
        <p:scale>
          <a:sx n="81" d="100"/>
          <a:sy n="81" d="100"/>
        </p:scale>
        <p:origin x="941"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C200F-6534-4C8F-B822-11F5E4B9C8FB}" type="datetimeFigureOut">
              <a:rPr lang="nl-NL" smtClean="0"/>
              <a:t>2-9-2022</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7CC34B-667B-46BF-944E-A40DA8203729}" type="slidenum">
              <a:rPr lang="nl-NL" smtClean="0"/>
              <a:t>‹nr.›</a:t>
            </a:fld>
            <a:endParaRPr lang="nl-NL"/>
          </a:p>
        </p:txBody>
      </p:sp>
    </p:spTree>
    <p:extLst>
      <p:ext uri="{BB962C8B-B14F-4D97-AF65-F5344CB8AC3E}">
        <p14:creationId xmlns:p14="http://schemas.microsoft.com/office/powerpoint/2010/main" val="610910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DA1D8975-157B-4102-A354-F6028BD7A1C5}" type="datetime1">
              <a:rPr lang="nl-NL" smtClean="0"/>
              <a:t>2-9-2022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056AA0-74DD-4034-BF91-72B79374FF4E}"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D442B2B-05FC-4432-B9A3-2884570EC3C0}" type="datetime1">
              <a:rPr lang="nl-NL" smtClean="0"/>
              <a:t>2-9-2022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056AA0-74DD-4034-BF91-72B79374FF4E}"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4A95EA7-B4C3-4F6D-8852-7B1FA5C319FF}" type="datetime1">
              <a:rPr lang="nl-NL" smtClean="0"/>
              <a:t>2-9-2022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056AA0-74DD-4034-BF91-72B79374FF4E}"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D083178-EA8F-47D5-AE08-D8014E996884}" type="datetime1">
              <a:rPr lang="nl-NL" smtClean="0"/>
              <a:t>2-9-2022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056AA0-74DD-4034-BF91-72B79374FF4E}"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AFB371C9-6F8D-41FB-A16B-23075444DC2E}" type="datetime1">
              <a:rPr lang="nl-NL" smtClean="0"/>
              <a:t>2-9-2022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056AA0-74DD-4034-BF91-72B79374FF4E}"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5E2E95F-C2AE-4332-A9D9-1A560611D304}" type="datetime1">
              <a:rPr lang="nl-NL" smtClean="0"/>
              <a:t>2-9-2022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D056AA0-74DD-4034-BF91-72B79374FF4E}"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567975C4-EA76-44D7-9124-7288A94CE068}" type="datetime1">
              <a:rPr lang="nl-NL" smtClean="0"/>
              <a:t>2-9-2022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D056AA0-74DD-4034-BF91-72B79374FF4E}"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B2DA3706-31BB-4602-A85F-301617A8FB73}" type="datetime1">
              <a:rPr lang="nl-NL" smtClean="0"/>
              <a:t>2-9-2022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D056AA0-74DD-4034-BF91-72B79374FF4E}"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33BEAED-BBA2-4DEF-8A73-6B98B9E40D00}" type="datetime1">
              <a:rPr lang="nl-NL" smtClean="0"/>
              <a:t>2-9-2022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D056AA0-74DD-4034-BF91-72B79374FF4E}"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1D9167D8-CA0A-4103-9FE0-F12F35C7C336}" type="datetime1">
              <a:rPr lang="nl-NL" smtClean="0"/>
              <a:t>2-9-2022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D056AA0-74DD-4034-BF91-72B79374FF4E}"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71A0B789-AA8B-4292-A627-9D4C6AB4F8B9}" type="datetime1">
              <a:rPr lang="nl-NL" smtClean="0"/>
              <a:t>2-9-2022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D056AA0-74DD-4034-BF91-72B79374FF4E}"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0BC77-EDEE-40E2-ABB8-7FE510C77737}" type="datetime1">
              <a:rPr lang="nl-NL" smtClean="0"/>
              <a:t>2-9-2022</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056AA0-74DD-4034-BF91-72B79374FF4E}"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002D8A02-CBBE-4D40-AAE5-BFAD0844F26D}"/>
              </a:ext>
            </a:extLst>
          </p:cNvPr>
          <p:cNvSpPr>
            <a:spLocks noGrp="1"/>
          </p:cNvSpPr>
          <p:nvPr>
            <p:ph type="ctrTitle"/>
          </p:nvPr>
        </p:nvSpPr>
        <p:spPr>
          <a:xfrm>
            <a:off x="1224200" y="4256173"/>
            <a:ext cx="6467547" cy="1558680"/>
          </a:xfrm>
        </p:spPr>
        <p:txBody>
          <a:bodyPr anchor="ctr">
            <a:normAutofit/>
          </a:bodyPr>
          <a:lstStyle/>
          <a:p>
            <a:r>
              <a:rPr lang="nl-NL" sz="4800" dirty="0">
                <a:solidFill>
                  <a:schemeClr val="accent5">
                    <a:lumMod val="75000"/>
                  </a:schemeClr>
                </a:solidFill>
                <a:latin typeface="Gill Sans Ultra Bold Condensed" pitchFamily="34" charset="0"/>
              </a:rPr>
              <a:t>Opbrengst 2021 </a:t>
            </a:r>
            <a:br>
              <a:rPr lang="nl-NL" sz="4800" dirty="0">
                <a:solidFill>
                  <a:schemeClr val="accent5">
                    <a:lumMod val="75000"/>
                  </a:schemeClr>
                </a:solidFill>
                <a:latin typeface="Gill Sans Ultra Bold Condensed" pitchFamily="34" charset="0"/>
              </a:rPr>
            </a:br>
            <a:r>
              <a:rPr lang="nl-NL" sz="4800" dirty="0">
                <a:solidFill>
                  <a:schemeClr val="accent5">
                    <a:lumMod val="75000"/>
                  </a:schemeClr>
                </a:solidFill>
                <a:latin typeface="Gill Sans Ultra Bold Condensed" pitchFamily="34" charset="0"/>
              </a:rPr>
              <a:t>en plan 2022</a:t>
            </a:r>
          </a:p>
        </p:txBody>
      </p:sp>
      <p:sp>
        <p:nvSpPr>
          <p:cNvPr id="5" name="Ondertitel 2">
            <a:extLst>
              <a:ext uri="{FF2B5EF4-FFF2-40B4-BE49-F238E27FC236}">
                <a16:creationId xmlns:a16="http://schemas.microsoft.com/office/drawing/2014/main" id="{4C281440-3190-4855-ACBA-847E909E54EE}"/>
              </a:ext>
            </a:extLst>
          </p:cNvPr>
          <p:cNvSpPr>
            <a:spLocks noGrp="1"/>
          </p:cNvSpPr>
          <p:nvPr>
            <p:ph type="subTitle" idx="1"/>
          </p:nvPr>
        </p:nvSpPr>
        <p:spPr>
          <a:xfrm>
            <a:off x="1224201" y="4848821"/>
            <a:ext cx="6695599" cy="1226948"/>
          </a:xfrm>
        </p:spPr>
        <p:txBody>
          <a:bodyPr anchor="ctr">
            <a:normAutofit/>
          </a:bodyPr>
          <a:lstStyle/>
          <a:p>
            <a:r>
              <a:rPr lang="nl-NL" sz="2200" dirty="0">
                <a:solidFill>
                  <a:schemeClr val="tx1"/>
                </a:solidFill>
                <a:latin typeface="Segoe UI Black" pitchFamily="34" charset="0"/>
                <a:ea typeface="Segoe UI Black" pitchFamily="34" charset="0"/>
              </a:rPr>
              <a:t> </a:t>
            </a:r>
          </a:p>
        </p:txBody>
      </p:sp>
      <p:sp>
        <p:nvSpPr>
          <p:cNvPr id="2" name="Tijdelijke aanduiding voor dianummer 1">
            <a:extLst>
              <a:ext uri="{FF2B5EF4-FFF2-40B4-BE49-F238E27FC236}">
                <a16:creationId xmlns:a16="http://schemas.microsoft.com/office/drawing/2014/main" id="{5A2AE097-8BF7-4243-A015-CF1A4C6479B7}"/>
              </a:ext>
            </a:extLst>
          </p:cNvPr>
          <p:cNvSpPr>
            <a:spLocks noGrp="1"/>
          </p:cNvSpPr>
          <p:nvPr>
            <p:ph type="sldNum" sz="quarter" idx="12"/>
          </p:nvPr>
        </p:nvSpPr>
        <p:spPr/>
        <p:txBody>
          <a:bodyPr/>
          <a:lstStyle/>
          <a:p>
            <a:fld id="{1D056AA0-74DD-4034-BF91-72B79374FF4E}" type="slidenum">
              <a:rPr lang="nl-NL" smtClean="0"/>
              <a:pPr/>
              <a:t>1</a:t>
            </a:fld>
            <a:endParaRPr lang="nl-NL"/>
          </a:p>
        </p:txBody>
      </p:sp>
      <p:pic>
        <p:nvPicPr>
          <p:cNvPr id="7" name="Afbeelding 6">
            <a:extLst>
              <a:ext uri="{FF2B5EF4-FFF2-40B4-BE49-F238E27FC236}">
                <a16:creationId xmlns:a16="http://schemas.microsoft.com/office/drawing/2014/main" id="{45B259FC-D6F6-4B56-9C79-AF9EC793D3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5014" y="440980"/>
            <a:ext cx="5233427" cy="3136398"/>
          </a:xfrm>
          <a:prstGeom prst="rect">
            <a:avLst/>
          </a:prstGeom>
        </p:spPr>
      </p:pic>
      <p:pic>
        <p:nvPicPr>
          <p:cNvPr id="10" name="Afbeelding 9" descr="8 regios.png">
            <a:extLst>
              <a:ext uri="{FF2B5EF4-FFF2-40B4-BE49-F238E27FC236}">
                <a16:creationId xmlns:a16="http://schemas.microsoft.com/office/drawing/2014/main" id="{51BE6EAB-E5A6-469D-B16F-30B81B3336D2}"/>
              </a:ext>
            </a:extLst>
          </p:cNvPr>
          <p:cNvPicPr>
            <a:picLocks noChangeAspect="1"/>
          </p:cNvPicPr>
          <p:nvPr/>
        </p:nvPicPr>
        <p:blipFill>
          <a:blip r:embed="rId3" cstate="print"/>
          <a:stretch>
            <a:fillRect/>
          </a:stretch>
        </p:blipFill>
        <p:spPr>
          <a:xfrm>
            <a:off x="6963278" y="3804690"/>
            <a:ext cx="1313443" cy="15271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2D8A02-CBBE-4D40-AAE5-BFAD0844F26D}"/>
              </a:ext>
            </a:extLst>
          </p:cNvPr>
          <p:cNvSpPr txBox="1">
            <a:spLocks/>
          </p:cNvSpPr>
          <p:nvPr/>
        </p:nvSpPr>
        <p:spPr>
          <a:xfrm>
            <a:off x="1338227" y="404664"/>
            <a:ext cx="6467547" cy="982616"/>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800"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rPr>
              <a:t>Prioriteiten in 2022</a:t>
            </a:r>
          </a:p>
        </p:txBody>
      </p:sp>
      <p:sp>
        <p:nvSpPr>
          <p:cNvPr id="5" name="Rechthoek 4"/>
          <p:cNvSpPr/>
          <p:nvPr/>
        </p:nvSpPr>
        <p:spPr>
          <a:xfrm>
            <a:off x="4126063" y="2104827"/>
            <a:ext cx="4752306" cy="4616648"/>
          </a:xfrm>
          <a:prstGeom prst="rect">
            <a:avLst/>
          </a:prstGeom>
        </p:spPr>
        <p:txBody>
          <a:bodyPr wrap="square">
            <a:spAutoFit/>
          </a:bodyPr>
          <a:lstStyle/>
          <a:p>
            <a:pPr marL="177800" indent="-177800">
              <a:buFont typeface="Arial" pitchFamily="34" charset="0"/>
              <a:buChar char="•"/>
            </a:pPr>
            <a:r>
              <a:rPr lang="nl-NL" sz="1400" dirty="0">
                <a:cs typeface="Arial" panose="020B0604020202020204" pitchFamily="34" charset="0"/>
              </a:rPr>
              <a:t>Lef om het anders te doen wordt beloond: </a:t>
            </a:r>
            <a:br>
              <a:rPr lang="nl-NL" sz="1400" dirty="0">
                <a:cs typeface="Arial" panose="020B0604020202020204" pitchFamily="34" charset="0"/>
              </a:rPr>
            </a:br>
            <a:r>
              <a:rPr lang="nl-NL" sz="1400" dirty="0">
                <a:cs typeface="Arial" panose="020B0604020202020204" pitchFamily="34" charset="0"/>
              </a:rPr>
              <a:t>door inzet van financiering voor opstartkosten en beschikbaarheid, worden aanbieders uitgedaagd om maatwerkoplossingen te ontwikkelen voor jeugdigen die nu geen passende zorg krijgen (meiden in afhankelijkheidsrelaties, mogelijkheden voor gezinsopname, informele zorg </a:t>
            </a:r>
            <a:r>
              <a:rPr lang="nl-NL" sz="1400" dirty="0" err="1">
                <a:cs typeface="Arial" panose="020B0604020202020204" pitchFamily="34" charset="0"/>
              </a:rPr>
              <a:t>etc</a:t>
            </a:r>
            <a:r>
              <a:rPr lang="nl-NL" sz="1400" dirty="0">
                <a:cs typeface="Arial" panose="020B0604020202020204" pitchFamily="34" charset="0"/>
              </a:rPr>
              <a:t>);</a:t>
            </a:r>
          </a:p>
          <a:p>
            <a:pPr marL="177800" indent="-177800">
              <a:buFont typeface="Arial" pitchFamily="34" charset="0"/>
              <a:buChar char="•"/>
            </a:pPr>
            <a:r>
              <a:rPr lang="nl-NL" sz="1400" dirty="0" err="1">
                <a:cs typeface="Arial" panose="020B0604020202020204" pitchFamily="34" charset="0"/>
              </a:rPr>
              <a:t>JeugdzorgPlus</a:t>
            </a:r>
            <a:r>
              <a:rPr lang="nl-NL" sz="1400" dirty="0">
                <a:cs typeface="Arial" panose="020B0604020202020204" pitchFamily="34" charset="0"/>
              </a:rPr>
              <a:t> aanbieders werken samen met overige jeugdhulpaanbieders om </a:t>
            </a:r>
            <a:r>
              <a:rPr lang="nl-NL" sz="1400" dirty="0" err="1">
                <a:cs typeface="Arial" panose="020B0604020202020204" pitchFamily="34" charset="0"/>
              </a:rPr>
              <a:t>matched</a:t>
            </a:r>
            <a:r>
              <a:rPr lang="nl-NL" sz="1400" dirty="0">
                <a:cs typeface="Arial" panose="020B0604020202020204" pitchFamily="34" charset="0"/>
              </a:rPr>
              <a:t> care te ontwikkelen; JZ+ wordt een tijdelijke ‘ziekenhuisopname’; </a:t>
            </a:r>
          </a:p>
          <a:p>
            <a:pPr marL="177800" indent="-177800">
              <a:buFont typeface="Arial" pitchFamily="34" charset="0"/>
              <a:buChar char="•"/>
            </a:pPr>
            <a:r>
              <a:rPr lang="nl-NL" sz="1400" dirty="0">
                <a:cs typeface="Arial" panose="020B0604020202020204" pitchFamily="34" charset="0"/>
              </a:rPr>
              <a:t>We ondersteunen de ontwikkeling van alternatieven voor </a:t>
            </a:r>
            <a:r>
              <a:rPr lang="nl-NL" sz="1400" dirty="0" err="1">
                <a:cs typeface="Arial" panose="020B0604020202020204" pitchFamily="34" charset="0"/>
              </a:rPr>
              <a:t>JeugdzorgPlus</a:t>
            </a:r>
            <a:r>
              <a:rPr lang="nl-NL" sz="1400" dirty="0">
                <a:cs typeface="Arial" panose="020B0604020202020204" pitchFamily="34" charset="0"/>
              </a:rPr>
              <a:t> (kleinschalig – dicht bij huis - met specialistische expertise);</a:t>
            </a:r>
          </a:p>
          <a:p>
            <a:pPr marL="177800" indent="-177800">
              <a:buFont typeface="Arial" pitchFamily="34" charset="0"/>
              <a:buChar char="•"/>
            </a:pPr>
            <a:r>
              <a:rPr lang="nl-NL" sz="1400" dirty="0">
                <a:cs typeface="Arial" panose="020B0604020202020204" pitchFamily="34" charset="0"/>
              </a:rPr>
              <a:t>Jeugdigen met ‘stille vragen’ (in </a:t>
            </a:r>
            <a:r>
              <a:rPr lang="nl-NL" sz="1400" dirty="0" err="1">
                <a:cs typeface="Arial" panose="020B0604020202020204" pitchFamily="34" charset="0"/>
              </a:rPr>
              <a:t>JeugdzorgPlus</a:t>
            </a:r>
            <a:r>
              <a:rPr lang="nl-NL" sz="1400" dirty="0">
                <a:cs typeface="Arial" panose="020B0604020202020204" pitchFamily="34" charset="0"/>
              </a:rPr>
              <a:t>, JGGZ en 3-milieusvoorzieningen) worden besproken in de </a:t>
            </a:r>
            <a:r>
              <a:rPr lang="nl-NL" sz="1400" dirty="0" err="1">
                <a:cs typeface="Arial" panose="020B0604020202020204" pitchFamily="34" charset="0"/>
              </a:rPr>
              <a:t>RET’s</a:t>
            </a:r>
            <a:r>
              <a:rPr lang="nl-NL" sz="1400" dirty="0">
                <a:cs typeface="Arial" panose="020B0604020202020204" pitchFamily="34" charset="0"/>
              </a:rPr>
              <a:t> en dat leidt, waar nodig, tot maatwerkoplossingen;</a:t>
            </a:r>
          </a:p>
          <a:p>
            <a:pPr marL="177800" indent="-177800">
              <a:buFont typeface="Arial" pitchFamily="34" charset="0"/>
              <a:buChar char="•"/>
            </a:pPr>
            <a:r>
              <a:rPr lang="nl-NL" sz="1400" dirty="0">
                <a:cs typeface="Arial" panose="020B0604020202020204" pitchFamily="34" charset="0"/>
              </a:rPr>
              <a:t>Bovenregionaal stemmen de jeugdhulpregio’s de inkoop van essentiële functies op elkaar af. </a:t>
            </a:r>
          </a:p>
          <a:p>
            <a:pPr marL="177800" indent="-177800">
              <a:buFont typeface="Arial" pitchFamily="34" charset="0"/>
              <a:buChar char="•"/>
            </a:pPr>
            <a:endParaRPr lang="nl-NL" sz="1400" dirty="0">
              <a:cs typeface="Arial" panose="020B0604020202020204" pitchFamily="34" charset="0"/>
            </a:endParaRPr>
          </a:p>
          <a:p>
            <a:pPr marL="177800" indent="-177800">
              <a:buFont typeface="Arial" pitchFamily="34" charset="0"/>
              <a:buChar char="•"/>
            </a:pPr>
            <a:endParaRPr lang="nl-NL" sz="1400" dirty="0">
              <a:cs typeface="Arial" panose="020B0604020202020204" pitchFamily="34" charset="0"/>
            </a:endParaRPr>
          </a:p>
          <a:p>
            <a:pPr marL="177800" indent="-177800">
              <a:buFont typeface="Arial" pitchFamily="34" charset="0"/>
              <a:buChar char="•"/>
            </a:pPr>
            <a:endParaRPr lang="nl-NL" sz="1400" dirty="0"/>
          </a:p>
        </p:txBody>
      </p:sp>
      <p:sp>
        <p:nvSpPr>
          <p:cNvPr id="6" name="Rechthoek 5"/>
          <p:cNvSpPr/>
          <p:nvPr/>
        </p:nvSpPr>
        <p:spPr>
          <a:xfrm>
            <a:off x="630935" y="4252384"/>
            <a:ext cx="3276928" cy="738664"/>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Versnellen ontwikkeling maatwerk initiatieven die bijdragen aan de ambities </a:t>
            </a:r>
            <a:endParaRPr lang="nl-NL" sz="1400" dirty="0">
              <a:latin typeface="Segoe UI Black" pitchFamily="34" charset="0"/>
              <a:ea typeface="Segoe UI Black" pitchFamily="34" charset="0"/>
            </a:endParaRPr>
          </a:p>
        </p:txBody>
      </p:sp>
      <p:sp>
        <p:nvSpPr>
          <p:cNvPr id="12" name="Rechthoek 11"/>
          <p:cNvSpPr/>
          <p:nvPr/>
        </p:nvSpPr>
        <p:spPr>
          <a:xfrm>
            <a:off x="4126063" y="1489973"/>
            <a:ext cx="4258816" cy="523220"/>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Aanbieders en jeugdhulpregio’s benutten de kansen om maatwerk te ontwikkelen </a:t>
            </a:r>
            <a:endParaRPr lang="nl-NL" sz="1400" dirty="0">
              <a:latin typeface="Segoe UI Black" pitchFamily="34" charset="0"/>
              <a:ea typeface="Segoe UI Black" pitchFamily="34" charset="0"/>
            </a:endParaRPr>
          </a:p>
        </p:txBody>
      </p:sp>
      <p:sp>
        <p:nvSpPr>
          <p:cNvPr id="7" name="Tijdelijke aanduiding voor dianummer 6">
            <a:extLst>
              <a:ext uri="{FF2B5EF4-FFF2-40B4-BE49-F238E27FC236}">
                <a16:creationId xmlns:a16="http://schemas.microsoft.com/office/drawing/2014/main" id="{92AFC263-DBFB-443C-9585-193A8AFD8ECE}"/>
              </a:ext>
            </a:extLst>
          </p:cNvPr>
          <p:cNvSpPr>
            <a:spLocks noGrp="1"/>
          </p:cNvSpPr>
          <p:nvPr>
            <p:ph type="sldNum" sz="quarter" idx="12"/>
          </p:nvPr>
        </p:nvSpPr>
        <p:spPr/>
        <p:txBody>
          <a:bodyPr/>
          <a:lstStyle/>
          <a:p>
            <a:fld id="{1D056AA0-74DD-4034-BF91-72B79374FF4E}" type="slidenum">
              <a:rPr lang="nl-NL" smtClean="0"/>
              <a:pPr/>
              <a:t>10</a:t>
            </a:fld>
            <a:endParaRPr lang="nl-NL"/>
          </a:p>
        </p:txBody>
      </p:sp>
      <p:pic>
        <p:nvPicPr>
          <p:cNvPr id="11" name="Afbeelding 10" descr="Kader.png">
            <a:extLst>
              <a:ext uri="{FF2B5EF4-FFF2-40B4-BE49-F238E27FC236}">
                <a16:creationId xmlns:a16="http://schemas.microsoft.com/office/drawing/2014/main" id="{240E9CF3-7F90-4BE0-B648-6689394BDD89}"/>
              </a:ext>
            </a:extLst>
          </p:cNvPr>
          <p:cNvPicPr>
            <a:picLocks noChangeAspect="1"/>
          </p:cNvPicPr>
          <p:nvPr/>
        </p:nvPicPr>
        <p:blipFill>
          <a:blip r:embed="rId2" cstate="print"/>
          <a:stretch>
            <a:fillRect/>
          </a:stretch>
        </p:blipFill>
        <p:spPr>
          <a:xfrm rot="436594">
            <a:off x="746458" y="1774927"/>
            <a:ext cx="2880320" cy="2007296"/>
          </a:xfrm>
          <a:prstGeom prst="rect">
            <a:avLst/>
          </a:prstGeom>
        </p:spPr>
      </p:pic>
      <p:pic>
        <p:nvPicPr>
          <p:cNvPr id="13" name="Afbeelding 12" descr="Organiseren van zorg.png">
            <a:extLst>
              <a:ext uri="{FF2B5EF4-FFF2-40B4-BE49-F238E27FC236}">
                <a16:creationId xmlns:a16="http://schemas.microsoft.com/office/drawing/2014/main" id="{B19A75DB-3F67-45A0-8C93-9B3F1A2D2163}"/>
              </a:ext>
            </a:extLst>
          </p:cNvPr>
          <p:cNvPicPr>
            <a:picLocks noChangeAspect="1"/>
          </p:cNvPicPr>
          <p:nvPr/>
        </p:nvPicPr>
        <p:blipFill>
          <a:blip r:embed="rId3" cstate="print"/>
          <a:stretch>
            <a:fillRect/>
          </a:stretch>
        </p:blipFill>
        <p:spPr>
          <a:xfrm>
            <a:off x="1173735" y="2033653"/>
            <a:ext cx="1792599" cy="1128674"/>
          </a:xfrm>
          <a:prstGeom prst="rect">
            <a:avLst/>
          </a:prstGeom>
        </p:spPr>
      </p:pic>
      <p:sp>
        <p:nvSpPr>
          <p:cNvPr id="14" name="Rechthoek 13">
            <a:extLst>
              <a:ext uri="{FF2B5EF4-FFF2-40B4-BE49-F238E27FC236}">
                <a16:creationId xmlns:a16="http://schemas.microsoft.com/office/drawing/2014/main" id="{C59E355D-833E-4FCB-9F46-7338A69248F8}"/>
              </a:ext>
            </a:extLst>
          </p:cNvPr>
          <p:cNvSpPr/>
          <p:nvPr/>
        </p:nvSpPr>
        <p:spPr>
          <a:xfrm>
            <a:off x="789973" y="3162327"/>
            <a:ext cx="2952328" cy="307777"/>
          </a:xfrm>
          <a:prstGeom prst="rect">
            <a:avLst/>
          </a:prstGeom>
        </p:spPr>
        <p:txBody>
          <a:bodyPr wrap="square">
            <a:spAutoFit/>
          </a:bodyPr>
          <a:lstStyle/>
          <a:p>
            <a:pPr algn="ctr"/>
            <a:r>
              <a:rPr lang="nl-NL" sz="1400" dirty="0">
                <a:latin typeface="Segoe UI Black" pitchFamily="34" charset="0"/>
                <a:ea typeface="Segoe UI Black" pitchFamily="34" charset="0"/>
                <a:cs typeface="Arial" panose="020B0604020202020204" pitchFamily="34" charset="0"/>
              </a:rPr>
              <a:t>Organiseren van zorg</a:t>
            </a:r>
          </a:p>
        </p:txBody>
      </p:sp>
    </p:spTree>
    <p:extLst>
      <p:ext uri="{BB962C8B-B14F-4D97-AF65-F5344CB8AC3E}">
        <p14:creationId xmlns:p14="http://schemas.microsoft.com/office/powerpoint/2010/main" val="1282907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2D8A02-CBBE-4D40-AAE5-BFAD0844F26D}"/>
              </a:ext>
            </a:extLst>
          </p:cNvPr>
          <p:cNvSpPr txBox="1">
            <a:spLocks/>
          </p:cNvSpPr>
          <p:nvPr/>
        </p:nvSpPr>
        <p:spPr>
          <a:xfrm>
            <a:off x="1338227" y="404664"/>
            <a:ext cx="6467547" cy="982616"/>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800"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rPr>
              <a:t>Prioriteiten in 2022</a:t>
            </a:r>
          </a:p>
        </p:txBody>
      </p:sp>
      <p:sp>
        <p:nvSpPr>
          <p:cNvPr id="5" name="Rechthoek 4"/>
          <p:cNvSpPr/>
          <p:nvPr/>
        </p:nvSpPr>
        <p:spPr>
          <a:xfrm>
            <a:off x="3986784" y="2289645"/>
            <a:ext cx="4832423" cy="4832092"/>
          </a:xfrm>
          <a:prstGeom prst="rect">
            <a:avLst/>
          </a:prstGeom>
        </p:spPr>
        <p:txBody>
          <a:bodyPr wrap="square">
            <a:spAutoFit/>
          </a:bodyPr>
          <a:lstStyle/>
          <a:p>
            <a:pPr marL="177800" indent="-177800">
              <a:buFont typeface="Arial" pitchFamily="34" charset="0"/>
              <a:buChar char="•"/>
            </a:pPr>
            <a:r>
              <a:rPr lang="nl-NL" sz="1400" dirty="0">
                <a:cs typeface="Arial" panose="020B0604020202020204" pitchFamily="34" charset="0"/>
              </a:rPr>
              <a:t>Een verklarende analyse die gemaakt wordt met ouders en jeugdigen bij jeugdhulp vragen, is bekend en het belang wordt gezien bij toegang en aanbieders;</a:t>
            </a:r>
          </a:p>
          <a:p>
            <a:pPr marL="177800" indent="-177800">
              <a:buFont typeface="Arial" pitchFamily="34" charset="0"/>
              <a:buChar char="•"/>
            </a:pPr>
            <a:r>
              <a:rPr lang="nl-NL" sz="1400" dirty="0">
                <a:cs typeface="Arial" panose="020B0604020202020204" pitchFamily="34" charset="0"/>
              </a:rPr>
              <a:t>Het netwerk </a:t>
            </a:r>
            <a:r>
              <a:rPr lang="nl-NL" sz="1400" i="1" dirty="0">
                <a:cs typeface="Arial" panose="020B0604020202020204" pitchFamily="34" charset="0"/>
              </a:rPr>
              <a:t>Jeugdhulp Gelderland leert! </a:t>
            </a:r>
            <a:r>
              <a:rPr lang="nl-NL" sz="1400" dirty="0">
                <a:cs typeface="Arial" panose="020B0604020202020204" pitchFamily="34" charset="0"/>
              </a:rPr>
              <a:t>is actief in het identificeren van thema’s die collectieve aandacht vragen om de jeugdhulp te verbeteren;</a:t>
            </a:r>
          </a:p>
          <a:p>
            <a:pPr marL="177800" indent="-177800">
              <a:buFont typeface="Arial" pitchFamily="34" charset="0"/>
              <a:buChar char="•"/>
            </a:pPr>
            <a:r>
              <a:rPr lang="nl-NL" sz="1400" dirty="0">
                <a:cs typeface="Arial" panose="020B0604020202020204" pitchFamily="34" charset="0"/>
              </a:rPr>
              <a:t>Drie actuele thema’s zijn uitgewerkt in concrete leeractiviteiten voor professionals;</a:t>
            </a:r>
          </a:p>
          <a:p>
            <a:pPr marL="177800" indent="-177800">
              <a:buFont typeface="Arial" pitchFamily="34" charset="0"/>
              <a:buChar char="•"/>
            </a:pPr>
            <a:r>
              <a:rPr lang="nl-NL" sz="1400" dirty="0">
                <a:cs typeface="Arial" panose="020B0604020202020204" pitchFamily="34" charset="0"/>
              </a:rPr>
              <a:t>De inzet van natuurlijk mentorschap (een belangrijke ander) krijgt meer aandacht en waardering in de jeugdhulp;</a:t>
            </a:r>
          </a:p>
          <a:p>
            <a:pPr marL="177800" indent="-177800">
              <a:buFont typeface="Arial" pitchFamily="34" charset="0"/>
              <a:buChar char="•"/>
            </a:pPr>
            <a:r>
              <a:rPr lang="nl-NL" sz="1400" dirty="0">
                <a:cs typeface="Arial" panose="020B0604020202020204" pitchFamily="34" charset="0"/>
              </a:rPr>
              <a:t>De monitoring van jeugdhulpvragen leidt tot een beter inzicht (regionaal en bovenregionaal) van de hiaten in het zorglandschap;</a:t>
            </a:r>
          </a:p>
          <a:p>
            <a:pPr marL="177800" indent="-177800">
              <a:buFont typeface="Arial" pitchFamily="34" charset="0"/>
              <a:buChar char="•"/>
            </a:pPr>
            <a:r>
              <a:rPr lang="nl-NL" sz="1400" dirty="0">
                <a:cs typeface="Arial" panose="020B0604020202020204" pitchFamily="34" charset="0"/>
              </a:rPr>
              <a:t>Casusonderzoeken leiden tot belangrijke lessen en deze worden regionaal gedeeld;</a:t>
            </a:r>
          </a:p>
          <a:p>
            <a:pPr marL="177800" indent="-177800">
              <a:buFont typeface="Arial" pitchFamily="34" charset="0"/>
              <a:buChar char="•"/>
            </a:pPr>
            <a:r>
              <a:rPr lang="nl-NL" sz="1400" dirty="0">
                <a:cs typeface="Arial" panose="020B0604020202020204" pitchFamily="34" charset="0"/>
              </a:rPr>
              <a:t>De </a:t>
            </a:r>
            <a:r>
              <a:rPr lang="nl-NL" sz="1400" dirty="0" err="1">
                <a:cs typeface="Arial" panose="020B0604020202020204" pitchFamily="34" charset="0"/>
              </a:rPr>
              <a:t>RET’s</a:t>
            </a:r>
            <a:r>
              <a:rPr lang="nl-NL" sz="1400" dirty="0">
                <a:cs typeface="Arial" panose="020B0604020202020204" pitchFamily="34" charset="0"/>
              </a:rPr>
              <a:t> worden ondersteund bij het vormgeven van hun leerfunctie;</a:t>
            </a:r>
          </a:p>
          <a:p>
            <a:pPr marL="177800" indent="-177800">
              <a:buFont typeface="Arial" pitchFamily="34" charset="0"/>
              <a:buChar char="•"/>
            </a:pPr>
            <a:r>
              <a:rPr lang="nl-NL" sz="1400" dirty="0">
                <a:cs typeface="Arial" panose="020B0604020202020204" pitchFamily="34" charset="0"/>
              </a:rPr>
              <a:t>Leren gebeurt door professionals van en met de 7 jeugdhulpregio’s.    </a:t>
            </a:r>
          </a:p>
          <a:p>
            <a:pPr marL="177800" indent="-177800">
              <a:buFont typeface="Arial" pitchFamily="34" charset="0"/>
              <a:buChar char="•"/>
            </a:pPr>
            <a:endParaRPr lang="nl-NL" sz="1400" dirty="0">
              <a:cs typeface="Arial" panose="020B0604020202020204" pitchFamily="34" charset="0"/>
            </a:endParaRPr>
          </a:p>
          <a:p>
            <a:pPr marL="177800" indent="-177800">
              <a:buFont typeface="Arial" pitchFamily="34" charset="0"/>
              <a:buChar char="•"/>
            </a:pPr>
            <a:endParaRPr lang="nl-NL" sz="1400" dirty="0">
              <a:cs typeface="Arial" panose="020B0604020202020204" pitchFamily="34" charset="0"/>
            </a:endParaRPr>
          </a:p>
          <a:p>
            <a:pPr marL="177800" indent="-177800">
              <a:buFont typeface="Arial" pitchFamily="34" charset="0"/>
              <a:buChar char="•"/>
            </a:pPr>
            <a:endParaRPr lang="nl-NL" sz="1400" dirty="0"/>
          </a:p>
        </p:txBody>
      </p:sp>
      <p:sp>
        <p:nvSpPr>
          <p:cNvPr id="6" name="Rechthoek 5"/>
          <p:cNvSpPr/>
          <p:nvPr/>
        </p:nvSpPr>
        <p:spPr>
          <a:xfrm>
            <a:off x="630935" y="4252384"/>
            <a:ext cx="3276928" cy="738664"/>
          </a:xfrm>
          <a:prstGeom prst="rect">
            <a:avLst/>
          </a:prstGeom>
        </p:spPr>
        <p:txBody>
          <a:bodyPr wrap="square">
            <a:spAutoFit/>
          </a:bodyPr>
          <a:lstStyle/>
          <a:p>
            <a:r>
              <a:rPr lang="nl-NL" sz="1400" i="1" dirty="0">
                <a:latin typeface="Segoe UI Black" pitchFamily="34" charset="0"/>
                <a:ea typeface="Segoe UI Black" pitchFamily="34" charset="0"/>
                <a:cs typeface="Arial" panose="020B0604020202020204" pitchFamily="34" charset="0"/>
              </a:rPr>
              <a:t>Jeugdhulp Gelderland leert! </a:t>
            </a:r>
            <a:r>
              <a:rPr lang="nl-NL" sz="1400" dirty="0">
                <a:latin typeface="Segoe UI Black" pitchFamily="34" charset="0"/>
                <a:ea typeface="Segoe UI Black" pitchFamily="34" charset="0"/>
                <a:cs typeface="Arial" panose="020B0604020202020204" pitchFamily="34" charset="0"/>
              </a:rPr>
              <a:t>is bekend en wordt benut door professionals</a:t>
            </a:r>
            <a:endParaRPr lang="nl-NL" sz="1400" dirty="0">
              <a:latin typeface="Segoe UI Black" pitchFamily="34" charset="0"/>
              <a:ea typeface="Segoe UI Black" pitchFamily="34" charset="0"/>
            </a:endParaRPr>
          </a:p>
        </p:txBody>
      </p:sp>
      <p:sp>
        <p:nvSpPr>
          <p:cNvPr id="12" name="Rechthoek 11"/>
          <p:cNvSpPr/>
          <p:nvPr/>
        </p:nvSpPr>
        <p:spPr>
          <a:xfrm>
            <a:off x="3907862" y="1593431"/>
            <a:ext cx="4778937" cy="523220"/>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Professionals in Gelderland werken samen en leren samen – leren wordt ondersteund vanuit BOEG</a:t>
            </a:r>
            <a:endParaRPr lang="nl-NL" sz="1400" dirty="0">
              <a:latin typeface="Segoe UI Black" pitchFamily="34" charset="0"/>
              <a:ea typeface="Segoe UI Black" pitchFamily="34" charset="0"/>
            </a:endParaRPr>
          </a:p>
        </p:txBody>
      </p:sp>
      <p:sp>
        <p:nvSpPr>
          <p:cNvPr id="7" name="Tijdelijke aanduiding voor dianummer 6">
            <a:extLst>
              <a:ext uri="{FF2B5EF4-FFF2-40B4-BE49-F238E27FC236}">
                <a16:creationId xmlns:a16="http://schemas.microsoft.com/office/drawing/2014/main" id="{92AFC263-DBFB-443C-9585-193A8AFD8ECE}"/>
              </a:ext>
            </a:extLst>
          </p:cNvPr>
          <p:cNvSpPr>
            <a:spLocks noGrp="1"/>
          </p:cNvSpPr>
          <p:nvPr>
            <p:ph type="sldNum" sz="quarter" idx="12"/>
          </p:nvPr>
        </p:nvSpPr>
        <p:spPr/>
        <p:txBody>
          <a:bodyPr/>
          <a:lstStyle/>
          <a:p>
            <a:fld id="{1D056AA0-74DD-4034-BF91-72B79374FF4E}" type="slidenum">
              <a:rPr lang="nl-NL" smtClean="0"/>
              <a:pPr/>
              <a:t>11</a:t>
            </a:fld>
            <a:endParaRPr lang="nl-NL"/>
          </a:p>
        </p:txBody>
      </p:sp>
      <p:pic>
        <p:nvPicPr>
          <p:cNvPr id="10" name="Afbeelding 9" descr="Kader.png">
            <a:extLst>
              <a:ext uri="{FF2B5EF4-FFF2-40B4-BE49-F238E27FC236}">
                <a16:creationId xmlns:a16="http://schemas.microsoft.com/office/drawing/2014/main" id="{4AB58371-A7CB-4C11-8E41-69DE91F63F12}"/>
              </a:ext>
            </a:extLst>
          </p:cNvPr>
          <p:cNvPicPr>
            <a:picLocks noChangeAspect="1"/>
          </p:cNvPicPr>
          <p:nvPr/>
        </p:nvPicPr>
        <p:blipFill>
          <a:blip r:embed="rId2" cstate="print"/>
          <a:stretch>
            <a:fillRect/>
          </a:stretch>
        </p:blipFill>
        <p:spPr>
          <a:xfrm rot="21373542" flipV="1">
            <a:off x="449603" y="1513011"/>
            <a:ext cx="2756985" cy="1921344"/>
          </a:xfrm>
          <a:prstGeom prst="rect">
            <a:avLst/>
          </a:prstGeom>
        </p:spPr>
      </p:pic>
      <p:sp>
        <p:nvSpPr>
          <p:cNvPr id="15" name="Rechthoek 14">
            <a:extLst>
              <a:ext uri="{FF2B5EF4-FFF2-40B4-BE49-F238E27FC236}">
                <a16:creationId xmlns:a16="http://schemas.microsoft.com/office/drawing/2014/main" id="{7A821160-DDE5-4B5E-A0C1-6FC7FAC8A9A5}"/>
              </a:ext>
            </a:extLst>
          </p:cNvPr>
          <p:cNvSpPr/>
          <p:nvPr/>
        </p:nvSpPr>
        <p:spPr>
          <a:xfrm>
            <a:off x="602540" y="2864513"/>
            <a:ext cx="2448272" cy="307777"/>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Kennisontwikkeling</a:t>
            </a:r>
          </a:p>
        </p:txBody>
      </p:sp>
      <p:pic>
        <p:nvPicPr>
          <p:cNvPr id="16" name="Afbeelding 15" descr="Kennisontwikkeling.png">
            <a:extLst>
              <a:ext uri="{FF2B5EF4-FFF2-40B4-BE49-F238E27FC236}">
                <a16:creationId xmlns:a16="http://schemas.microsoft.com/office/drawing/2014/main" id="{A6514750-F942-4343-A861-12E77AD160F4}"/>
              </a:ext>
            </a:extLst>
          </p:cNvPr>
          <p:cNvPicPr>
            <a:picLocks noChangeAspect="1"/>
          </p:cNvPicPr>
          <p:nvPr/>
        </p:nvPicPr>
        <p:blipFill>
          <a:blip r:embed="rId3" cstate="print"/>
          <a:stretch>
            <a:fillRect/>
          </a:stretch>
        </p:blipFill>
        <p:spPr>
          <a:xfrm>
            <a:off x="1034588" y="1791929"/>
            <a:ext cx="1080120" cy="1072584"/>
          </a:xfrm>
          <a:prstGeom prst="rect">
            <a:avLst/>
          </a:prstGeom>
        </p:spPr>
      </p:pic>
    </p:spTree>
    <p:extLst>
      <p:ext uri="{BB962C8B-B14F-4D97-AF65-F5344CB8AC3E}">
        <p14:creationId xmlns:p14="http://schemas.microsoft.com/office/powerpoint/2010/main" val="651990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2D8A02-CBBE-4D40-AAE5-BFAD0844F26D}"/>
              </a:ext>
            </a:extLst>
          </p:cNvPr>
          <p:cNvSpPr txBox="1">
            <a:spLocks/>
          </p:cNvSpPr>
          <p:nvPr/>
        </p:nvSpPr>
        <p:spPr>
          <a:xfrm>
            <a:off x="1338227" y="404664"/>
            <a:ext cx="6467547" cy="982616"/>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800"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rPr>
              <a:t>Prioriteiten in 2022</a:t>
            </a:r>
          </a:p>
        </p:txBody>
      </p:sp>
      <p:sp>
        <p:nvSpPr>
          <p:cNvPr id="5" name="Rechthoek 4"/>
          <p:cNvSpPr/>
          <p:nvPr/>
        </p:nvSpPr>
        <p:spPr>
          <a:xfrm>
            <a:off x="4450663" y="2289645"/>
            <a:ext cx="4368544" cy="2462213"/>
          </a:xfrm>
          <a:prstGeom prst="rect">
            <a:avLst/>
          </a:prstGeom>
        </p:spPr>
        <p:txBody>
          <a:bodyPr wrap="square">
            <a:spAutoFit/>
          </a:bodyPr>
          <a:lstStyle/>
          <a:p>
            <a:pPr marL="177800" indent="-177800">
              <a:buFont typeface="Arial" pitchFamily="34" charset="0"/>
              <a:buChar char="•"/>
            </a:pPr>
            <a:r>
              <a:rPr lang="nl-NL" sz="1400" dirty="0">
                <a:cs typeface="Arial" panose="020B0604020202020204" pitchFamily="34" charset="0"/>
              </a:rPr>
              <a:t>De 8 expertisenetwerken vormen samen een landelijk netwerk voor kennisdeling, inzet van expertise en uitwisseling van ervaringen;</a:t>
            </a:r>
          </a:p>
          <a:p>
            <a:pPr marL="177800" indent="-177800">
              <a:buFont typeface="Arial" pitchFamily="34" charset="0"/>
              <a:buChar char="•"/>
            </a:pPr>
            <a:r>
              <a:rPr lang="nl-NL" sz="1400" dirty="0">
                <a:cs typeface="Arial" panose="020B0604020202020204" pitchFamily="34" charset="0"/>
              </a:rPr>
              <a:t>De netwerken werken samen met landelijke kennisinstituten om thematisch kennis te delen en te borgen in de regio’s;</a:t>
            </a:r>
          </a:p>
          <a:p>
            <a:pPr marL="177800" indent="-177800">
              <a:buFont typeface="Arial" pitchFamily="34" charset="0"/>
              <a:buChar char="•"/>
            </a:pPr>
            <a:r>
              <a:rPr lang="nl-NL" sz="1400" dirty="0">
                <a:cs typeface="Arial" panose="020B0604020202020204" pitchFamily="34" charset="0"/>
              </a:rPr>
              <a:t>De monitoring van casuïstiek leidt landelijk tot leren en  een beter inzicht in hiaten in het zorglandschap;     </a:t>
            </a:r>
          </a:p>
          <a:p>
            <a:pPr marL="177800" indent="-177800">
              <a:buFont typeface="Arial" pitchFamily="34" charset="0"/>
              <a:buChar char="•"/>
            </a:pPr>
            <a:endParaRPr lang="nl-NL" sz="1400" dirty="0">
              <a:cs typeface="Arial" panose="020B0604020202020204" pitchFamily="34" charset="0"/>
            </a:endParaRPr>
          </a:p>
          <a:p>
            <a:pPr marL="177800" indent="-177800">
              <a:buFont typeface="Arial" pitchFamily="34" charset="0"/>
              <a:buChar char="•"/>
            </a:pPr>
            <a:endParaRPr lang="nl-NL" sz="1400" dirty="0">
              <a:cs typeface="Arial" panose="020B0604020202020204" pitchFamily="34" charset="0"/>
            </a:endParaRPr>
          </a:p>
          <a:p>
            <a:pPr marL="177800" indent="-177800">
              <a:buFont typeface="Arial" pitchFamily="34" charset="0"/>
              <a:buChar char="•"/>
            </a:pPr>
            <a:endParaRPr lang="nl-NL" sz="1400" dirty="0"/>
          </a:p>
        </p:txBody>
      </p:sp>
      <p:sp>
        <p:nvSpPr>
          <p:cNvPr id="6" name="Rechthoek 5"/>
          <p:cNvSpPr/>
          <p:nvPr/>
        </p:nvSpPr>
        <p:spPr>
          <a:xfrm>
            <a:off x="630935" y="4252384"/>
            <a:ext cx="3276928" cy="954107"/>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BOEG werkt samen met andere </a:t>
            </a:r>
            <a:r>
              <a:rPr lang="nl-NL" sz="1400" dirty="0" err="1">
                <a:latin typeface="Segoe UI Black" pitchFamily="34" charset="0"/>
                <a:ea typeface="Segoe UI Black" pitchFamily="34" charset="0"/>
                <a:cs typeface="Arial" panose="020B0604020202020204" pitchFamily="34" charset="0"/>
              </a:rPr>
              <a:t>expertisentwerken</a:t>
            </a:r>
            <a:r>
              <a:rPr lang="nl-NL" sz="1400" dirty="0">
                <a:latin typeface="Segoe UI Black" pitchFamily="34" charset="0"/>
                <a:ea typeface="Segoe UI Black" pitchFamily="34" charset="0"/>
                <a:cs typeface="Arial" panose="020B0604020202020204" pitchFamily="34" charset="0"/>
              </a:rPr>
              <a:t> en landelijke kennisinstituten voor het delen van kennis</a:t>
            </a:r>
            <a:endParaRPr lang="nl-NL" sz="1400" dirty="0">
              <a:latin typeface="Segoe UI Black" pitchFamily="34" charset="0"/>
              <a:ea typeface="Segoe UI Black" pitchFamily="34" charset="0"/>
            </a:endParaRPr>
          </a:p>
        </p:txBody>
      </p:sp>
      <p:sp>
        <p:nvSpPr>
          <p:cNvPr id="12" name="Rechthoek 11"/>
          <p:cNvSpPr/>
          <p:nvPr/>
        </p:nvSpPr>
        <p:spPr>
          <a:xfrm>
            <a:off x="4427984" y="1622438"/>
            <a:ext cx="4258816" cy="523220"/>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BOEG maakt deel uit van een landelijk netwerk </a:t>
            </a:r>
            <a:endParaRPr lang="nl-NL" sz="1400" dirty="0">
              <a:latin typeface="Segoe UI Black" pitchFamily="34" charset="0"/>
              <a:ea typeface="Segoe UI Black" pitchFamily="34" charset="0"/>
            </a:endParaRPr>
          </a:p>
        </p:txBody>
      </p:sp>
      <p:sp>
        <p:nvSpPr>
          <p:cNvPr id="7" name="Tijdelijke aanduiding voor dianummer 6">
            <a:extLst>
              <a:ext uri="{FF2B5EF4-FFF2-40B4-BE49-F238E27FC236}">
                <a16:creationId xmlns:a16="http://schemas.microsoft.com/office/drawing/2014/main" id="{92AFC263-DBFB-443C-9585-193A8AFD8ECE}"/>
              </a:ext>
            </a:extLst>
          </p:cNvPr>
          <p:cNvSpPr>
            <a:spLocks noGrp="1"/>
          </p:cNvSpPr>
          <p:nvPr>
            <p:ph type="sldNum" sz="quarter" idx="12"/>
          </p:nvPr>
        </p:nvSpPr>
        <p:spPr/>
        <p:txBody>
          <a:bodyPr/>
          <a:lstStyle/>
          <a:p>
            <a:fld id="{1D056AA0-74DD-4034-BF91-72B79374FF4E}" type="slidenum">
              <a:rPr lang="nl-NL" smtClean="0"/>
              <a:pPr/>
              <a:t>12</a:t>
            </a:fld>
            <a:endParaRPr lang="nl-NL"/>
          </a:p>
        </p:txBody>
      </p:sp>
      <p:pic>
        <p:nvPicPr>
          <p:cNvPr id="11" name="Afbeelding 10" descr="landelijk netwerk.png">
            <a:extLst>
              <a:ext uri="{FF2B5EF4-FFF2-40B4-BE49-F238E27FC236}">
                <a16:creationId xmlns:a16="http://schemas.microsoft.com/office/drawing/2014/main" id="{BB22D74C-2F79-4D0E-8323-25B0A67EE843}"/>
              </a:ext>
            </a:extLst>
          </p:cNvPr>
          <p:cNvPicPr>
            <a:picLocks noChangeAspect="1"/>
          </p:cNvPicPr>
          <p:nvPr/>
        </p:nvPicPr>
        <p:blipFill>
          <a:blip r:embed="rId2" cstate="print"/>
          <a:stretch>
            <a:fillRect/>
          </a:stretch>
        </p:blipFill>
        <p:spPr>
          <a:xfrm>
            <a:off x="798731" y="1562419"/>
            <a:ext cx="2072485" cy="2414099"/>
          </a:xfrm>
          <a:prstGeom prst="rect">
            <a:avLst/>
          </a:prstGeom>
        </p:spPr>
      </p:pic>
    </p:spTree>
    <p:extLst>
      <p:ext uri="{BB962C8B-B14F-4D97-AF65-F5344CB8AC3E}">
        <p14:creationId xmlns:p14="http://schemas.microsoft.com/office/powerpoint/2010/main" val="1134858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2D8A02-CBBE-4D40-AAE5-BFAD0844F26D}"/>
              </a:ext>
            </a:extLst>
          </p:cNvPr>
          <p:cNvSpPr txBox="1">
            <a:spLocks/>
          </p:cNvSpPr>
          <p:nvPr/>
        </p:nvSpPr>
        <p:spPr>
          <a:xfrm>
            <a:off x="1338227" y="404664"/>
            <a:ext cx="6467547" cy="982616"/>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800"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rPr>
              <a:t>Prioriteiten in 2022</a:t>
            </a:r>
          </a:p>
        </p:txBody>
      </p:sp>
      <p:sp>
        <p:nvSpPr>
          <p:cNvPr id="5" name="Rechthoek 4"/>
          <p:cNvSpPr/>
          <p:nvPr/>
        </p:nvSpPr>
        <p:spPr>
          <a:xfrm>
            <a:off x="4025648" y="2170589"/>
            <a:ext cx="4368544" cy="4185761"/>
          </a:xfrm>
          <a:prstGeom prst="rect">
            <a:avLst/>
          </a:prstGeom>
        </p:spPr>
        <p:txBody>
          <a:bodyPr wrap="square">
            <a:spAutoFit/>
          </a:bodyPr>
          <a:lstStyle/>
          <a:p>
            <a:pPr marL="177800" indent="-177800">
              <a:buFont typeface="Arial" pitchFamily="34" charset="0"/>
              <a:buChar char="•"/>
            </a:pPr>
            <a:r>
              <a:rPr lang="nl-NL" sz="1400" dirty="0">
                <a:cs typeface="Arial" panose="020B0604020202020204" pitchFamily="34" charset="0"/>
              </a:rPr>
              <a:t>De communicatie over de netwerkstructuur en deelnemen aan het netwerk is versterkt, waardoor betrokkenen bij complexe jeugdhulpvragen BOEG weten te vinden en in te zetten;</a:t>
            </a:r>
          </a:p>
          <a:p>
            <a:pPr marL="177800" indent="-177800">
              <a:buFont typeface="Arial" pitchFamily="34" charset="0"/>
              <a:buChar char="•"/>
            </a:pPr>
            <a:r>
              <a:rPr lang="nl-NL" sz="1400" dirty="0">
                <a:cs typeface="Arial" panose="020B0604020202020204" pitchFamily="34" charset="0"/>
              </a:rPr>
              <a:t>BOEG verbindt professionals die werken aan de gemeenschappelijke opdracht (voorzitters </a:t>
            </a:r>
            <a:r>
              <a:rPr lang="nl-NL" sz="1400" dirty="0" err="1">
                <a:cs typeface="Arial" panose="020B0604020202020204" pitchFamily="34" charset="0"/>
              </a:rPr>
              <a:t>RET’s</a:t>
            </a:r>
            <a:r>
              <a:rPr lang="nl-NL" sz="1400" dirty="0">
                <a:cs typeface="Arial" panose="020B0604020202020204" pitchFamily="34" charset="0"/>
              </a:rPr>
              <a:t>, contractmanagers, jeugdzorg aanbieders etc.); </a:t>
            </a:r>
          </a:p>
          <a:p>
            <a:pPr marL="177800" indent="-177800">
              <a:buFont typeface="Arial" pitchFamily="34" charset="0"/>
              <a:buChar char="•"/>
            </a:pPr>
            <a:r>
              <a:rPr lang="nl-NL" sz="1400" dirty="0">
                <a:cs typeface="Arial" panose="020B0604020202020204" pitchFamily="34" charset="0"/>
              </a:rPr>
              <a:t>De Klankbordgroep is de plek waar aanbieders, </a:t>
            </a:r>
            <a:r>
              <a:rPr lang="nl-NL" sz="1400" dirty="0" err="1">
                <a:cs typeface="Arial" panose="020B0604020202020204" pitchFamily="34" charset="0"/>
              </a:rPr>
              <a:t>GI’s</a:t>
            </a:r>
            <a:r>
              <a:rPr lang="nl-NL" sz="1400" dirty="0">
                <a:cs typeface="Arial" panose="020B0604020202020204" pitchFamily="34" charset="0"/>
              </a:rPr>
              <a:t>, ervaringsdeskundigen en jeugdhulpregio’s samen ideeën uitwisselen en oplossingen delen;  </a:t>
            </a:r>
          </a:p>
          <a:p>
            <a:pPr marL="177800" indent="-177800">
              <a:buFont typeface="Arial" pitchFamily="34" charset="0"/>
              <a:buChar char="•"/>
            </a:pPr>
            <a:r>
              <a:rPr lang="nl-NL" sz="1400" dirty="0">
                <a:cs typeface="Arial" panose="020B0604020202020204" pitchFamily="34" charset="0"/>
              </a:rPr>
              <a:t>De administratieve organisatie die nodig is om de BOEG initiatieven te coördineren en verbinden staat. Het team dat daar vorm aan geeft werkt intensief samen, is flexibel en toegankelijk. Het team is dienstbaar aan de gemeenschappelijke opdracht. De dwarsverbanden in bemensing zijn geborgd. </a:t>
            </a:r>
          </a:p>
          <a:p>
            <a:pPr marL="177800" indent="-177800">
              <a:buFont typeface="Arial" pitchFamily="34" charset="0"/>
              <a:buChar char="•"/>
            </a:pPr>
            <a:endParaRPr lang="nl-NL" sz="1400" dirty="0">
              <a:cs typeface="Arial" panose="020B0604020202020204" pitchFamily="34" charset="0"/>
            </a:endParaRPr>
          </a:p>
          <a:p>
            <a:pPr marL="177800" indent="-177800">
              <a:buFont typeface="Arial" pitchFamily="34" charset="0"/>
              <a:buChar char="•"/>
            </a:pPr>
            <a:endParaRPr lang="nl-NL" sz="1400" dirty="0">
              <a:cs typeface="Arial" panose="020B0604020202020204" pitchFamily="34" charset="0"/>
            </a:endParaRPr>
          </a:p>
          <a:p>
            <a:pPr marL="177800" indent="-177800">
              <a:buFont typeface="Arial" pitchFamily="34" charset="0"/>
              <a:buChar char="•"/>
            </a:pPr>
            <a:endParaRPr lang="nl-NL" sz="1400" dirty="0"/>
          </a:p>
        </p:txBody>
      </p:sp>
      <p:sp>
        <p:nvSpPr>
          <p:cNvPr id="6" name="Rechthoek 5"/>
          <p:cNvSpPr/>
          <p:nvPr/>
        </p:nvSpPr>
        <p:spPr>
          <a:xfrm>
            <a:off x="630935" y="4252384"/>
            <a:ext cx="3276928" cy="307777"/>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De netwerkstructuur is geborgd </a:t>
            </a:r>
            <a:endParaRPr lang="nl-NL" sz="1400" dirty="0">
              <a:latin typeface="Segoe UI Black" pitchFamily="34" charset="0"/>
              <a:ea typeface="Segoe UI Black" pitchFamily="34" charset="0"/>
            </a:endParaRPr>
          </a:p>
        </p:txBody>
      </p:sp>
      <p:sp>
        <p:nvSpPr>
          <p:cNvPr id="12" name="Rechthoek 11"/>
          <p:cNvSpPr/>
          <p:nvPr/>
        </p:nvSpPr>
        <p:spPr>
          <a:xfrm>
            <a:off x="3961168" y="1387280"/>
            <a:ext cx="4258816" cy="738664"/>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BOEG functioneert als netwerkstructuur en is bekend en toegankelijk voor hulp bij complexe jeugdhulpvragen </a:t>
            </a:r>
            <a:endParaRPr lang="nl-NL" sz="1400" dirty="0">
              <a:latin typeface="Segoe UI Black" pitchFamily="34" charset="0"/>
              <a:ea typeface="Segoe UI Black" pitchFamily="34" charset="0"/>
            </a:endParaRPr>
          </a:p>
        </p:txBody>
      </p:sp>
      <p:sp>
        <p:nvSpPr>
          <p:cNvPr id="7" name="Tijdelijke aanduiding voor dianummer 6">
            <a:extLst>
              <a:ext uri="{FF2B5EF4-FFF2-40B4-BE49-F238E27FC236}">
                <a16:creationId xmlns:a16="http://schemas.microsoft.com/office/drawing/2014/main" id="{92AFC263-DBFB-443C-9585-193A8AFD8ECE}"/>
              </a:ext>
            </a:extLst>
          </p:cNvPr>
          <p:cNvSpPr>
            <a:spLocks noGrp="1"/>
          </p:cNvSpPr>
          <p:nvPr>
            <p:ph type="sldNum" sz="quarter" idx="12"/>
          </p:nvPr>
        </p:nvSpPr>
        <p:spPr/>
        <p:txBody>
          <a:bodyPr/>
          <a:lstStyle/>
          <a:p>
            <a:fld id="{1D056AA0-74DD-4034-BF91-72B79374FF4E}" type="slidenum">
              <a:rPr lang="nl-NL" smtClean="0"/>
              <a:pPr/>
              <a:t>13</a:t>
            </a:fld>
            <a:endParaRPr lang="nl-NL"/>
          </a:p>
        </p:txBody>
      </p:sp>
      <p:pic>
        <p:nvPicPr>
          <p:cNvPr id="8" name="Afbeelding 7" descr="evaluatie.png">
            <a:extLst>
              <a:ext uri="{FF2B5EF4-FFF2-40B4-BE49-F238E27FC236}">
                <a16:creationId xmlns:a16="http://schemas.microsoft.com/office/drawing/2014/main" id="{BB188AF8-F51E-4ED2-9052-EF2F360B5E22}"/>
              </a:ext>
            </a:extLst>
          </p:cNvPr>
          <p:cNvPicPr>
            <a:picLocks noChangeAspect="1"/>
          </p:cNvPicPr>
          <p:nvPr/>
        </p:nvPicPr>
        <p:blipFill>
          <a:blip r:embed="rId2" cstate="print"/>
          <a:stretch>
            <a:fillRect/>
          </a:stretch>
        </p:blipFill>
        <p:spPr>
          <a:xfrm>
            <a:off x="924016" y="1856379"/>
            <a:ext cx="1810040" cy="2125163"/>
          </a:xfrm>
          <a:prstGeom prst="rect">
            <a:avLst/>
          </a:prstGeom>
        </p:spPr>
      </p:pic>
    </p:spTree>
    <p:extLst>
      <p:ext uri="{BB962C8B-B14F-4D97-AF65-F5344CB8AC3E}">
        <p14:creationId xmlns:p14="http://schemas.microsoft.com/office/powerpoint/2010/main" val="152966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2D8A02-CBBE-4D40-AAE5-BFAD0844F26D}"/>
              </a:ext>
            </a:extLst>
          </p:cNvPr>
          <p:cNvSpPr txBox="1">
            <a:spLocks/>
          </p:cNvSpPr>
          <p:nvPr/>
        </p:nvSpPr>
        <p:spPr>
          <a:xfrm>
            <a:off x="-228599" y="738073"/>
            <a:ext cx="4143412" cy="982616"/>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800"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rPr>
              <a:t>Netwerk</a:t>
            </a:r>
          </a:p>
        </p:txBody>
      </p:sp>
      <p:sp>
        <p:nvSpPr>
          <p:cNvPr id="5" name="Titel 1">
            <a:extLst>
              <a:ext uri="{FF2B5EF4-FFF2-40B4-BE49-F238E27FC236}">
                <a16:creationId xmlns:a16="http://schemas.microsoft.com/office/drawing/2014/main" id="{002D8A02-CBBE-4D40-AAE5-BFAD0844F26D}"/>
              </a:ext>
            </a:extLst>
          </p:cNvPr>
          <p:cNvSpPr txBox="1">
            <a:spLocks/>
          </p:cNvSpPr>
          <p:nvPr/>
        </p:nvSpPr>
        <p:spPr>
          <a:xfrm>
            <a:off x="5319661" y="738073"/>
            <a:ext cx="3710039" cy="982616"/>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800"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rPr>
              <a:t>structuur</a:t>
            </a:r>
          </a:p>
        </p:txBody>
      </p:sp>
      <p:sp>
        <p:nvSpPr>
          <p:cNvPr id="3" name="Tijdelijke aanduiding voor dianummer 2">
            <a:extLst>
              <a:ext uri="{FF2B5EF4-FFF2-40B4-BE49-F238E27FC236}">
                <a16:creationId xmlns:a16="http://schemas.microsoft.com/office/drawing/2014/main" id="{425E4A66-C93E-485C-AD36-7F5EE8B339A1}"/>
              </a:ext>
            </a:extLst>
          </p:cNvPr>
          <p:cNvSpPr>
            <a:spLocks noGrp="1"/>
          </p:cNvSpPr>
          <p:nvPr>
            <p:ph type="sldNum" sz="quarter" idx="12"/>
          </p:nvPr>
        </p:nvSpPr>
        <p:spPr/>
        <p:txBody>
          <a:bodyPr/>
          <a:lstStyle/>
          <a:p>
            <a:fld id="{1D056AA0-74DD-4034-BF91-72B79374FF4E}" type="slidenum">
              <a:rPr lang="nl-NL" smtClean="0"/>
              <a:pPr/>
              <a:t>14</a:t>
            </a:fld>
            <a:endParaRPr lang="nl-NL"/>
          </a:p>
        </p:txBody>
      </p:sp>
      <p:sp>
        <p:nvSpPr>
          <p:cNvPr id="6" name="Titel 1">
            <a:extLst>
              <a:ext uri="{FF2B5EF4-FFF2-40B4-BE49-F238E27FC236}">
                <a16:creationId xmlns:a16="http://schemas.microsoft.com/office/drawing/2014/main" id="{3D738DA7-A943-4E63-826C-E8DE3C9346E3}"/>
              </a:ext>
            </a:extLst>
          </p:cNvPr>
          <p:cNvSpPr>
            <a:spLocks noGrp="1"/>
          </p:cNvSpPr>
          <p:nvPr/>
        </p:nvSpPr>
        <p:spPr>
          <a:xfrm>
            <a:off x="0" y="1033212"/>
            <a:ext cx="9144000" cy="2387600"/>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nl-NL" dirty="0"/>
          </a:p>
        </p:txBody>
      </p:sp>
      <p:sp>
        <p:nvSpPr>
          <p:cNvPr id="8" name="Ondertitel 2">
            <a:extLst>
              <a:ext uri="{FF2B5EF4-FFF2-40B4-BE49-F238E27FC236}">
                <a16:creationId xmlns:a16="http://schemas.microsoft.com/office/drawing/2014/main" id="{A5D664C9-FE3A-415B-8074-5B8F106E7E1C}"/>
              </a:ext>
            </a:extLst>
          </p:cNvPr>
          <p:cNvSpPr>
            <a:spLocks noGrp="1"/>
          </p:cNvSpPr>
          <p:nvPr/>
        </p:nvSpPr>
        <p:spPr>
          <a:xfrm>
            <a:off x="0" y="3512887"/>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nl-NL" dirty="0"/>
          </a:p>
        </p:txBody>
      </p:sp>
      <p:sp>
        <p:nvSpPr>
          <p:cNvPr id="26" name="Titel 1">
            <a:extLst>
              <a:ext uri="{FF2B5EF4-FFF2-40B4-BE49-F238E27FC236}">
                <a16:creationId xmlns:a16="http://schemas.microsoft.com/office/drawing/2014/main" id="{3D738DA7-A943-4E63-826C-E8DE3C9346E3}"/>
              </a:ext>
            </a:extLst>
          </p:cNvPr>
          <p:cNvSpPr>
            <a:spLocks noGrp="1"/>
          </p:cNvSpPr>
          <p:nvPr/>
        </p:nvSpPr>
        <p:spPr>
          <a:xfrm>
            <a:off x="0" y="1033212"/>
            <a:ext cx="9144000" cy="2387600"/>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dirty="0"/>
              <a:t>A</a:t>
            </a:r>
          </a:p>
        </p:txBody>
      </p:sp>
      <p:sp>
        <p:nvSpPr>
          <p:cNvPr id="27" name="Ondertitel 2">
            <a:extLst>
              <a:ext uri="{FF2B5EF4-FFF2-40B4-BE49-F238E27FC236}">
                <a16:creationId xmlns:a16="http://schemas.microsoft.com/office/drawing/2014/main" id="{A5D664C9-FE3A-415B-8074-5B8F106E7E1C}"/>
              </a:ext>
            </a:extLst>
          </p:cNvPr>
          <p:cNvSpPr>
            <a:spLocks noGrp="1"/>
          </p:cNvSpPr>
          <p:nvPr/>
        </p:nvSpPr>
        <p:spPr>
          <a:xfrm>
            <a:off x="0" y="3512887"/>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nl-NL" dirty="0"/>
          </a:p>
        </p:txBody>
      </p:sp>
      <p:pic>
        <p:nvPicPr>
          <p:cNvPr id="28" name="Afbeelding 27">
            <a:extLst>
              <a:ext uri="{FF2B5EF4-FFF2-40B4-BE49-F238E27FC236}">
                <a16:creationId xmlns:a16="http://schemas.microsoft.com/office/drawing/2014/main" id="{D6BDEF6D-8056-4020-B6D6-331DF1A0D0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96" r="-838"/>
          <a:stretch/>
        </p:blipFill>
        <p:spPr>
          <a:xfrm>
            <a:off x="3308058" y="3512887"/>
            <a:ext cx="2416030" cy="1445862"/>
          </a:xfrm>
          <a:prstGeom prst="rect">
            <a:avLst/>
          </a:prstGeom>
        </p:spPr>
      </p:pic>
      <p:sp>
        <p:nvSpPr>
          <p:cNvPr id="29" name="Rechthoek: afgeronde hoeken 28">
            <a:extLst>
              <a:ext uri="{FF2B5EF4-FFF2-40B4-BE49-F238E27FC236}">
                <a16:creationId xmlns:a16="http://schemas.microsoft.com/office/drawing/2014/main" id="{CDDA260A-E5DA-4FC5-B570-5750F066645B}"/>
              </a:ext>
            </a:extLst>
          </p:cNvPr>
          <p:cNvSpPr/>
          <p:nvPr/>
        </p:nvSpPr>
        <p:spPr>
          <a:xfrm>
            <a:off x="6095297" y="4165462"/>
            <a:ext cx="1888777" cy="786293"/>
          </a:xfrm>
          <a:prstGeom prst="roundRect">
            <a:avLst/>
          </a:prstGeom>
          <a:solidFill>
            <a:srgbClr val="31859C"/>
          </a:solidFill>
          <a:ln>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dirty="0"/>
              <a:t>Gelderse Klankbordgroep </a:t>
            </a:r>
          </a:p>
        </p:txBody>
      </p:sp>
      <p:sp>
        <p:nvSpPr>
          <p:cNvPr id="30" name="Rechthoek: afgeronde hoeken 29">
            <a:extLst>
              <a:ext uri="{FF2B5EF4-FFF2-40B4-BE49-F238E27FC236}">
                <a16:creationId xmlns:a16="http://schemas.microsoft.com/office/drawing/2014/main" id="{2E84AEED-20C6-43D5-BD39-CEF9789C28A1}"/>
              </a:ext>
            </a:extLst>
          </p:cNvPr>
          <p:cNvSpPr/>
          <p:nvPr/>
        </p:nvSpPr>
        <p:spPr>
          <a:xfrm>
            <a:off x="1294092" y="4165463"/>
            <a:ext cx="1825213" cy="786293"/>
          </a:xfrm>
          <a:prstGeom prst="roundRect">
            <a:avLst/>
          </a:prstGeom>
          <a:solidFill>
            <a:srgbClr val="31859C"/>
          </a:solidFill>
          <a:ln>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dirty="0"/>
              <a:t>7 Regionale </a:t>
            </a:r>
            <a:br>
              <a:rPr lang="nl-NL" dirty="0"/>
            </a:br>
            <a:r>
              <a:rPr lang="nl-NL" dirty="0"/>
              <a:t>Expert Teams </a:t>
            </a:r>
          </a:p>
        </p:txBody>
      </p:sp>
      <p:sp>
        <p:nvSpPr>
          <p:cNvPr id="31" name="Ovaal 30">
            <a:extLst>
              <a:ext uri="{FF2B5EF4-FFF2-40B4-BE49-F238E27FC236}">
                <a16:creationId xmlns:a16="http://schemas.microsoft.com/office/drawing/2014/main" id="{A206FE61-924A-4C16-8CBE-BE80C64453DB}"/>
              </a:ext>
            </a:extLst>
          </p:cNvPr>
          <p:cNvSpPr/>
          <p:nvPr/>
        </p:nvSpPr>
        <p:spPr>
          <a:xfrm>
            <a:off x="3380762" y="5222073"/>
            <a:ext cx="2155971" cy="897622"/>
          </a:xfrm>
          <a:prstGeom prst="ellipse">
            <a:avLst/>
          </a:prstGeom>
          <a:solidFill>
            <a:srgbClr val="31859C"/>
          </a:solidFill>
          <a:ln>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dirty="0"/>
              <a:t>Netwerk van experts</a:t>
            </a:r>
          </a:p>
        </p:txBody>
      </p:sp>
      <p:sp>
        <p:nvSpPr>
          <p:cNvPr id="32" name="Rechthoek: afgeronde hoeken 31">
            <a:extLst>
              <a:ext uri="{FF2B5EF4-FFF2-40B4-BE49-F238E27FC236}">
                <a16:creationId xmlns:a16="http://schemas.microsoft.com/office/drawing/2014/main" id="{9CCFD09E-891F-4BE5-8394-D18074AB07AA}"/>
              </a:ext>
            </a:extLst>
          </p:cNvPr>
          <p:cNvSpPr/>
          <p:nvPr/>
        </p:nvSpPr>
        <p:spPr>
          <a:xfrm>
            <a:off x="6101593" y="5278034"/>
            <a:ext cx="1871360" cy="786293"/>
          </a:xfrm>
          <a:prstGeom prst="roundRect">
            <a:avLst/>
          </a:prstGeom>
          <a:solidFill>
            <a:srgbClr val="31859C"/>
          </a:solidFill>
          <a:ln>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dirty="0"/>
              <a:t>Klusploegen op specifieke thema’s</a:t>
            </a:r>
          </a:p>
        </p:txBody>
      </p:sp>
      <p:sp>
        <p:nvSpPr>
          <p:cNvPr id="33" name="Rechthoek: afgeronde hoeken 32">
            <a:extLst>
              <a:ext uri="{FF2B5EF4-FFF2-40B4-BE49-F238E27FC236}">
                <a16:creationId xmlns:a16="http://schemas.microsoft.com/office/drawing/2014/main" id="{4CA9E21F-DF9D-42B8-BA93-5988C1B19C22}"/>
              </a:ext>
            </a:extLst>
          </p:cNvPr>
          <p:cNvSpPr/>
          <p:nvPr/>
        </p:nvSpPr>
        <p:spPr>
          <a:xfrm>
            <a:off x="3291281" y="2651909"/>
            <a:ext cx="2295787" cy="498315"/>
          </a:xfrm>
          <a:prstGeom prst="roundRect">
            <a:avLst/>
          </a:prstGeom>
          <a:solidFill>
            <a:srgbClr val="31859C"/>
          </a:solidFill>
          <a:ln>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dirty="0"/>
              <a:t>Kerngroep BOEG</a:t>
            </a:r>
            <a:br>
              <a:rPr lang="nl-NL" dirty="0"/>
            </a:br>
            <a:r>
              <a:rPr lang="nl-NL" dirty="0" smtClean="0"/>
              <a:t>(3 </a:t>
            </a:r>
            <a:r>
              <a:rPr lang="nl-NL" dirty="0"/>
              <a:t>regio’s namens G7)</a:t>
            </a:r>
          </a:p>
        </p:txBody>
      </p:sp>
      <p:sp>
        <p:nvSpPr>
          <p:cNvPr id="34" name="Rechthoek: afgeronde hoeken 33">
            <a:extLst>
              <a:ext uri="{FF2B5EF4-FFF2-40B4-BE49-F238E27FC236}">
                <a16:creationId xmlns:a16="http://schemas.microsoft.com/office/drawing/2014/main" id="{C7A22D07-DA6A-4582-888E-1518341943CE}"/>
              </a:ext>
            </a:extLst>
          </p:cNvPr>
          <p:cNvSpPr/>
          <p:nvPr/>
        </p:nvSpPr>
        <p:spPr>
          <a:xfrm>
            <a:off x="3291281" y="1620896"/>
            <a:ext cx="2295787" cy="726126"/>
          </a:xfrm>
          <a:prstGeom prst="roundRect">
            <a:avLst/>
          </a:prstGeom>
          <a:solidFill>
            <a:srgbClr val="31859C"/>
          </a:solidFill>
          <a:ln>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dirty="0"/>
              <a:t>Ambtelijk overleg G7 (stuurgroep BOEG)</a:t>
            </a:r>
          </a:p>
        </p:txBody>
      </p:sp>
      <p:sp>
        <p:nvSpPr>
          <p:cNvPr id="35" name="Rechthoek: afgeronde hoeken 34">
            <a:extLst>
              <a:ext uri="{FF2B5EF4-FFF2-40B4-BE49-F238E27FC236}">
                <a16:creationId xmlns:a16="http://schemas.microsoft.com/office/drawing/2014/main" id="{62C39DB3-326C-48B8-A268-DCC3D13848C2}"/>
              </a:ext>
            </a:extLst>
          </p:cNvPr>
          <p:cNvSpPr/>
          <p:nvPr/>
        </p:nvSpPr>
        <p:spPr>
          <a:xfrm>
            <a:off x="3363986" y="738306"/>
            <a:ext cx="2130803" cy="571675"/>
          </a:xfrm>
          <a:prstGeom prst="roundRect">
            <a:avLst/>
          </a:prstGeom>
          <a:solidFill>
            <a:srgbClr val="31859C"/>
          </a:solidFill>
          <a:ln>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dirty="0"/>
              <a:t>Bestuurlijk overleg G7</a:t>
            </a:r>
          </a:p>
        </p:txBody>
      </p:sp>
      <p:sp>
        <p:nvSpPr>
          <p:cNvPr id="36" name="Pijl: omhoog/omlaag 35">
            <a:extLst>
              <a:ext uri="{FF2B5EF4-FFF2-40B4-BE49-F238E27FC236}">
                <a16:creationId xmlns:a16="http://schemas.microsoft.com/office/drawing/2014/main" id="{E792D5B6-2E65-4DA6-8FFC-EA114A7CDF4B}"/>
              </a:ext>
            </a:extLst>
          </p:cNvPr>
          <p:cNvSpPr/>
          <p:nvPr/>
        </p:nvSpPr>
        <p:spPr>
          <a:xfrm>
            <a:off x="4353885" y="1320021"/>
            <a:ext cx="141216" cy="300874"/>
          </a:xfrm>
          <a:prstGeom prst="upDownArrow">
            <a:avLst/>
          </a:prstGeom>
          <a:solidFill>
            <a:srgbClr val="D6B01B"/>
          </a:solidFill>
          <a:ln>
            <a:solidFill>
              <a:srgbClr val="D6B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37" name="Pijl: omhoog/omlaag 36">
            <a:extLst>
              <a:ext uri="{FF2B5EF4-FFF2-40B4-BE49-F238E27FC236}">
                <a16:creationId xmlns:a16="http://schemas.microsoft.com/office/drawing/2014/main" id="{8EECBFB8-6C7C-4EB8-93F0-D5C39CB9B3CD}"/>
              </a:ext>
            </a:extLst>
          </p:cNvPr>
          <p:cNvSpPr/>
          <p:nvPr/>
        </p:nvSpPr>
        <p:spPr>
          <a:xfrm>
            <a:off x="4348292" y="2349028"/>
            <a:ext cx="141216" cy="300874"/>
          </a:xfrm>
          <a:prstGeom prst="upDownArrow">
            <a:avLst/>
          </a:prstGeom>
          <a:solidFill>
            <a:srgbClr val="D6B01B"/>
          </a:solidFill>
          <a:ln>
            <a:solidFill>
              <a:srgbClr val="D6B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38" name="Pijl: omhoog/omlaag 37">
            <a:extLst>
              <a:ext uri="{FF2B5EF4-FFF2-40B4-BE49-F238E27FC236}">
                <a16:creationId xmlns:a16="http://schemas.microsoft.com/office/drawing/2014/main" id="{B3893470-B3A7-450C-99A5-F2B3EC40AB5B}"/>
              </a:ext>
            </a:extLst>
          </p:cNvPr>
          <p:cNvSpPr/>
          <p:nvPr/>
        </p:nvSpPr>
        <p:spPr>
          <a:xfrm>
            <a:off x="4348292" y="3174631"/>
            <a:ext cx="141216" cy="300874"/>
          </a:xfrm>
          <a:prstGeom prst="upDownArrow">
            <a:avLst/>
          </a:prstGeom>
          <a:solidFill>
            <a:srgbClr val="D6B01B"/>
          </a:solidFill>
          <a:ln>
            <a:solidFill>
              <a:srgbClr val="D6B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39" name="Pijl: omhoog/omlaag 38">
            <a:extLst>
              <a:ext uri="{FF2B5EF4-FFF2-40B4-BE49-F238E27FC236}">
                <a16:creationId xmlns:a16="http://schemas.microsoft.com/office/drawing/2014/main" id="{5BCAE9F5-7E92-43B2-BF49-560E78375D7F}"/>
              </a:ext>
            </a:extLst>
          </p:cNvPr>
          <p:cNvSpPr/>
          <p:nvPr/>
        </p:nvSpPr>
        <p:spPr>
          <a:xfrm>
            <a:off x="7096385" y="4954853"/>
            <a:ext cx="141216" cy="300874"/>
          </a:xfrm>
          <a:prstGeom prst="upDownArrow">
            <a:avLst/>
          </a:prstGeom>
          <a:solidFill>
            <a:srgbClr val="D6B01B"/>
          </a:solidFill>
          <a:ln>
            <a:solidFill>
              <a:srgbClr val="D6B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40" name="Pijl: omhoog/omlaag 39">
            <a:extLst>
              <a:ext uri="{FF2B5EF4-FFF2-40B4-BE49-F238E27FC236}">
                <a16:creationId xmlns:a16="http://schemas.microsoft.com/office/drawing/2014/main" id="{82233A01-8D91-4346-8C43-FB9D6D05ACF7}"/>
              </a:ext>
            </a:extLst>
          </p:cNvPr>
          <p:cNvSpPr/>
          <p:nvPr/>
        </p:nvSpPr>
        <p:spPr>
          <a:xfrm rot="18938553">
            <a:off x="3149419" y="4867157"/>
            <a:ext cx="153684" cy="702284"/>
          </a:xfrm>
          <a:prstGeom prst="upDownArrow">
            <a:avLst/>
          </a:prstGeom>
          <a:solidFill>
            <a:srgbClr val="D6B01B"/>
          </a:solidFill>
          <a:ln>
            <a:solidFill>
              <a:srgbClr val="D6B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41" name="Pijl: omhoog/omlaag 40">
            <a:extLst>
              <a:ext uri="{FF2B5EF4-FFF2-40B4-BE49-F238E27FC236}">
                <a16:creationId xmlns:a16="http://schemas.microsoft.com/office/drawing/2014/main" id="{40FAB266-140C-4B1D-A940-4FB3FD7FB4CD}"/>
              </a:ext>
            </a:extLst>
          </p:cNvPr>
          <p:cNvSpPr/>
          <p:nvPr/>
        </p:nvSpPr>
        <p:spPr>
          <a:xfrm rot="3091424">
            <a:off x="5665953" y="4731919"/>
            <a:ext cx="167744" cy="863447"/>
          </a:xfrm>
          <a:prstGeom prst="upDownArrow">
            <a:avLst/>
          </a:prstGeom>
          <a:solidFill>
            <a:srgbClr val="D6B01B"/>
          </a:solidFill>
          <a:ln>
            <a:solidFill>
              <a:srgbClr val="D6B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42" name="Pijl: omhoog/omlaag 41">
            <a:extLst>
              <a:ext uri="{FF2B5EF4-FFF2-40B4-BE49-F238E27FC236}">
                <a16:creationId xmlns:a16="http://schemas.microsoft.com/office/drawing/2014/main" id="{C5D1076B-3FB9-440E-9F39-1CB5CC0DE695}"/>
              </a:ext>
            </a:extLst>
          </p:cNvPr>
          <p:cNvSpPr/>
          <p:nvPr/>
        </p:nvSpPr>
        <p:spPr>
          <a:xfrm rot="5400000">
            <a:off x="5738232" y="5461727"/>
            <a:ext cx="140626" cy="418315"/>
          </a:xfrm>
          <a:prstGeom prst="upDownArrow">
            <a:avLst/>
          </a:prstGeom>
          <a:solidFill>
            <a:srgbClr val="D6B01B"/>
          </a:solidFill>
          <a:ln>
            <a:solidFill>
              <a:srgbClr val="D6B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43" name="Pijl: omhoog/omlaag 42">
            <a:extLst>
              <a:ext uri="{FF2B5EF4-FFF2-40B4-BE49-F238E27FC236}">
                <a16:creationId xmlns:a16="http://schemas.microsoft.com/office/drawing/2014/main" id="{6972C3C0-1C0B-4F1F-9E21-7F8A7B145233}"/>
              </a:ext>
            </a:extLst>
          </p:cNvPr>
          <p:cNvSpPr/>
          <p:nvPr/>
        </p:nvSpPr>
        <p:spPr>
          <a:xfrm rot="5400000">
            <a:off x="3265899" y="4304772"/>
            <a:ext cx="140626" cy="418315"/>
          </a:xfrm>
          <a:prstGeom prst="upDownArrow">
            <a:avLst/>
          </a:prstGeom>
          <a:solidFill>
            <a:srgbClr val="D6B01B"/>
          </a:solidFill>
          <a:ln>
            <a:solidFill>
              <a:srgbClr val="D6B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44" name="Pijl: omhoog/omlaag 43">
            <a:extLst>
              <a:ext uri="{FF2B5EF4-FFF2-40B4-BE49-F238E27FC236}">
                <a16:creationId xmlns:a16="http://schemas.microsoft.com/office/drawing/2014/main" id="{0935A0BB-F2BE-444C-BB87-0B0079BED02C}"/>
              </a:ext>
            </a:extLst>
          </p:cNvPr>
          <p:cNvSpPr/>
          <p:nvPr/>
        </p:nvSpPr>
        <p:spPr>
          <a:xfrm rot="5400000">
            <a:off x="5694409" y="4346368"/>
            <a:ext cx="140626" cy="418315"/>
          </a:xfrm>
          <a:prstGeom prst="upDownArrow">
            <a:avLst/>
          </a:prstGeom>
          <a:solidFill>
            <a:srgbClr val="D6B01B"/>
          </a:solidFill>
          <a:ln>
            <a:solidFill>
              <a:srgbClr val="D6B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Tree>
    <p:extLst>
      <p:ext uri="{BB962C8B-B14F-4D97-AF65-F5344CB8AC3E}">
        <p14:creationId xmlns:p14="http://schemas.microsoft.com/office/powerpoint/2010/main" val="4256199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Afbeelding 18" descr="Kader.png"/>
          <p:cNvPicPr>
            <a:picLocks noChangeAspect="1"/>
          </p:cNvPicPr>
          <p:nvPr/>
        </p:nvPicPr>
        <p:blipFill>
          <a:blip r:embed="rId2" cstate="print"/>
          <a:stretch>
            <a:fillRect/>
          </a:stretch>
        </p:blipFill>
        <p:spPr>
          <a:xfrm rot="21373542" flipV="1">
            <a:off x="6075247" y="4669786"/>
            <a:ext cx="2756985" cy="1921344"/>
          </a:xfrm>
          <a:prstGeom prst="rect">
            <a:avLst/>
          </a:prstGeom>
        </p:spPr>
      </p:pic>
      <p:pic>
        <p:nvPicPr>
          <p:cNvPr id="18" name="Afbeelding 17" descr="Kader.png"/>
          <p:cNvPicPr>
            <a:picLocks noChangeAspect="1"/>
          </p:cNvPicPr>
          <p:nvPr/>
        </p:nvPicPr>
        <p:blipFill>
          <a:blip r:embed="rId2" cstate="print"/>
          <a:stretch>
            <a:fillRect/>
          </a:stretch>
        </p:blipFill>
        <p:spPr>
          <a:xfrm rot="436594">
            <a:off x="3275856" y="4827463"/>
            <a:ext cx="2880320" cy="2007296"/>
          </a:xfrm>
          <a:prstGeom prst="rect">
            <a:avLst/>
          </a:prstGeom>
        </p:spPr>
      </p:pic>
      <p:pic>
        <p:nvPicPr>
          <p:cNvPr id="17" name="Afbeelding 16" descr="Kader.png"/>
          <p:cNvPicPr>
            <a:picLocks noChangeAspect="1"/>
          </p:cNvPicPr>
          <p:nvPr/>
        </p:nvPicPr>
        <p:blipFill>
          <a:blip r:embed="rId2" cstate="print"/>
          <a:stretch>
            <a:fillRect/>
          </a:stretch>
        </p:blipFill>
        <p:spPr>
          <a:xfrm>
            <a:off x="613062" y="4676008"/>
            <a:ext cx="2756985" cy="1921344"/>
          </a:xfrm>
          <a:prstGeom prst="rect">
            <a:avLst/>
          </a:prstGeom>
        </p:spPr>
      </p:pic>
      <p:pic>
        <p:nvPicPr>
          <p:cNvPr id="16" name="Afbeelding 15" descr="Organiseren van zorg.png"/>
          <p:cNvPicPr>
            <a:picLocks noChangeAspect="1"/>
          </p:cNvPicPr>
          <p:nvPr/>
        </p:nvPicPr>
        <p:blipFill>
          <a:blip r:embed="rId3" cstate="print"/>
          <a:stretch>
            <a:fillRect/>
          </a:stretch>
        </p:blipFill>
        <p:spPr>
          <a:xfrm>
            <a:off x="3675701" y="5180646"/>
            <a:ext cx="1792599" cy="1128674"/>
          </a:xfrm>
          <a:prstGeom prst="rect">
            <a:avLst/>
          </a:prstGeom>
        </p:spPr>
      </p:pic>
      <p:sp>
        <p:nvSpPr>
          <p:cNvPr id="2" name="Titel 1">
            <a:extLst>
              <a:ext uri="{FF2B5EF4-FFF2-40B4-BE49-F238E27FC236}">
                <a16:creationId xmlns:a16="http://schemas.microsoft.com/office/drawing/2014/main" id="{002D8A02-CBBE-4D40-AAE5-BFAD0844F26D}"/>
              </a:ext>
            </a:extLst>
          </p:cNvPr>
          <p:cNvSpPr txBox="1">
            <a:spLocks/>
          </p:cNvSpPr>
          <p:nvPr/>
        </p:nvSpPr>
        <p:spPr>
          <a:xfrm>
            <a:off x="1338227" y="404664"/>
            <a:ext cx="6467547" cy="982616"/>
          </a:xfrm>
          <a:prstGeom prst="rect">
            <a:avLst/>
          </a:prstGeom>
        </p:spPr>
        <p:txBody>
          <a:bodyPr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800"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rPr>
              <a:t>De oorspronkelijke opdracht van VWS en VNG</a:t>
            </a:r>
          </a:p>
        </p:txBody>
      </p:sp>
      <p:sp>
        <p:nvSpPr>
          <p:cNvPr id="3" name="Rechthoek 2"/>
          <p:cNvSpPr/>
          <p:nvPr/>
        </p:nvSpPr>
        <p:spPr>
          <a:xfrm>
            <a:off x="755576" y="1628800"/>
            <a:ext cx="7344816" cy="307777"/>
          </a:xfrm>
          <a:prstGeom prst="rect">
            <a:avLst/>
          </a:prstGeom>
        </p:spPr>
        <p:txBody>
          <a:bodyPr wrap="square">
            <a:spAutoFit/>
          </a:bodyPr>
          <a:lstStyle/>
          <a:p>
            <a:r>
              <a:rPr lang="nl-NL" sz="1400" dirty="0">
                <a:ea typeface="Times New Roman" panose="02020603050405020304" pitchFamily="18" charset="0"/>
                <a:cs typeface="Arial" panose="020B0604020202020204" pitchFamily="34" charset="0"/>
              </a:rPr>
              <a:t>Realiseer een </a:t>
            </a:r>
            <a:r>
              <a:rPr lang="nl-NL" sz="1400" dirty="0">
                <a:latin typeface="Segoe UI Black" pitchFamily="34" charset="0"/>
                <a:ea typeface="Segoe UI Black" pitchFamily="34" charset="0"/>
                <a:cs typeface="Arial" panose="020B0604020202020204" pitchFamily="34" charset="0"/>
              </a:rPr>
              <a:t>bovenregionaal expertisenetwerk </a:t>
            </a:r>
            <a:r>
              <a:rPr lang="nl-NL" sz="1400" dirty="0">
                <a:ea typeface="Times New Roman" panose="02020603050405020304" pitchFamily="18" charset="0"/>
                <a:cs typeface="Arial" panose="020B0604020202020204" pitchFamily="34" charset="0"/>
              </a:rPr>
              <a:t>dat ervoor zorgt dat: </a:t>
            </a:r>
            <a:endParaRPr lang="nl-NL" sz="1400" dirty="0"/>
          </a:p>
        </p:txBody>
      </p:sp>
      <p:sp>
        <p:nvSpPr>
          <p:cNvPr id="4" name="Rechthoek 3"/>
          <p:cNvSpPr/>
          <p:nvPr/>
        </p:nvSpPr>
        <p:spPr>
          <a:xfrm>
            <a:off x="755576" y="2336665"/>
            <a:ext cx="2160240" cy="2246769"/>
          </a:xfrm>
          <a:prstGeom prst="rect">
            <a:avLst/>
          </a:prstGeom>
        </p:spPr>
        <p:txBody>
          <a:bodyPr wrap="square">
            <a:spAutoFit/>
          </a:bodyPr>
          <a:lstStyle/>
          <a:p>
            <a:r>
              <a:rPr lang="nl-NL" sz="1400" dirty="0">
                <a:ea typeface="Times New Roman" panose="02020603050405020304" pitchFamily="18" charset="0"/>
                <a:cs typeface="Arial" panose="020B0604020202020204" pitchFamily="34" charset="0"/>
              </a:rPr>
              <a:t>De jongeren met complexe problematiek die vastlopen in het systeem worden geholpen.</a:t>
            </a:r>
          </a:p>
          <a:p>
            <a:endParaRPr lang="nl-NL" sz="1400" dirty="0">
              <a:ea typeface="Times New Roman" panose="02020603050405020304" pitchFamily="18" charset="0"/>
              <a:cs typeface="Arial" panose="020B0604020202020204" pitchFamily="34" charset="0"/>
            </a:endParaRPr>
          </a:p>
          <a:p>
            <a:r>
              <a:rPr lang="nl-NL" sz="1400" dirty="0">
                <a:ea typeface="Times New Roman" panose="02020603050405020304" pitchFamily="18" charset="0"/>
                <a:cs typeface="Arial" panose="020B0604020202020204" pitchFamily="34" charset="0"/>
              </a:rPr>
              <a:t>Met het hypermaatwerk en de superspecialistische hulp die zij nodig hebben.</a:t>
            </a:r>
          </a:p>
          <a:p>
            <a:endParaRPr lang="en-PH" sz="1400" dirty="0">
              <a:ea typeface="Times New Roman" panose="02020603050405020304" pitchFamily="18" charset="0"/>
              <a:cs typeface="Arial" panose="020B0604020202020204" pitchFamily="34" charset="0"/>
            </a:endParaRPr>
          </a:p>
          <a:p>
            <a:r>
              <a:rPr lang="en-PH" sz="1400" dirty="0">
                <a:ea typeface="Times New Roman" panose="02020603050405020304" pitchFamily="18" charset="0"/>
                <a:cs typeface="Arial" panose="020B0604020202020204" pitchFamily="34" charset="0"/>
              </a:rPr>
              <a:t>Nu </a:t>
            </a:r>
            <a:r>
              <a:rPr lang="nl-NL" sz="1400" dirty="0" err="1">
                <a:ea typeface="Times New Roman" panose="02020603050405020304" pitchFamily="18" charset="0"/>
                <a:cs typeface="Arial" panose="020B0604020202020204" pitchFamily="34" charset="0"/>
              </a:rPr>
              <a:t>én</a:t>
            </a:r>
            <a:r>
              <a:rPr lang="en-PH" sz="1400" dirty="0">
                <a:ea typeface="Times New Roman" panose="02020603050405020304" pitchFamily="18" charset="0"/>
                <a:cs typeface="Arial" panose="020B0604020202020204" pitchFamily="34" charset="0"/>
              </a:rPr>
              <a:t> op </a:t>
            </a:r>
            <a:r>
              <a:rPr lang="en-PH" sz="1400" dirty="0" err="1">
                <a:ea typeface="Times New Roman" panose="02020603050405020304" pitchFamily="18" charset="0"/>
                <a:cs typeface="Arial" panose="020B0604020202020204" pitchFamily="34" charset="0"/>
              </a:rPr>
              <a:t>langere</a:t>
            </a:r>
            <a:r>
              <a:rPr lang="en-PH" sz="1400" dirty="0">
                <a:ea typeface="Times New Roman" panose="02020603050405020304" pitchFamily="18" charset="0"/>
                <a:cs typeface="Arial" panose="020B0604020202020204" pitchFamily="34" charset="0"/>
              </a:rPr>
              <a:t> </a:t>
            </a:r>
            <a:r>
              <a:rPr lang="en-PH" sz="1400" dirty="0" err="1">
                <a:ea typeface="Times New Roman" panose="02020603050405020304" pitchFamily="18" charset="0"/>
                <a:cs typeface="Arial" panose="020B0604020202020204" pitchFamily="34" charset="0"/>
              </a:rPr>
              <a:t>termijn</a:t>
            </a:r>
            <a:r>
              <a:rPr lang="en-PH" sz="1400" dirty="0">
                <a:ea typeface="Times New Roman" panose="02020603050405020304" pitchFamily="18" charset="0"/>
                <a:cs typeface="Arial" panose="020B0604020202020204" pitchFamily="34" charset="0"/>
              </a:rPr>
              <a:t>.</a:t>
            </a:r>
            <a:endParaRPr lang="nl-NL" sz="1400" dirty="0">
              <a:ea typeface="Times New Roman" panose="02020603050405020304" pitchFamily="18" charset="0"/>
              <a:cs typeface="Arial" panose="020B0604020202020204" pitchFamily="34" charset="0"/>
            </a:endParaRPr>
          </a:p>
        </p:txBody>
      </p:sp>
      <p:sp>
        <p:nvSpPr>
          <p:cNvPr id="5" name="Rechthoek 4"/>
          <p:cNvSpPr/>
          <p:nvPr/>
        </p:nvSpPr>
        <p:spPr>
          <a:xfrm>
            <a:off x="6300192" y="2336665"/>
            <a:ext cx="2304256" cy="2246769"/>
          </a:xfrm>
          <a:prstGeom prst="rect">
            <a:avLst/>
          </a:prstGeom>
        </p:spPr>
        <p:txBody>
          <a:bodyPr wrap="square">
            <a:spAutoFit/>
          </a:bodyPr>
          <a:lstStyle/>
          <a:p>
            <a:r>
              <a:rPr lang="nl-NL" sz="1400" dirty="0">
                <a:cs typeface="Arial" panose="020B0604020202020204" pitchFamily="34" charset="0"/>
              </a:rPr>
              <a:t>De professionals in de keten moeten van en met elkaar leren. Zodat de behandeling verbetert en er op tijd passende hulp wordt ingezet.</a:t>
            </a:r>
          </a:p>
          <a:p>
            <a:endParaRPr lang="nl-NL" sz="1400" dirty="0">
              <a:cs typeface="Arial" panose="020B0604020202020204" pitchFamily="34" charset="0"/>
            </a:endParaRPr>
          </a:p>
          <a:p>
            <a:r>
              <a:rPr lang="nl-NL" sz="1400" dirty="0">
                <a:cs typeface="Arial" panose="020B0604020202020204" pitchFamily="34" charset="0"/>
              </a:rPr>
              <a:t>Dat moet gebeuren met 3 functies:</a:t>
            </a:r>
            <a:endParaRPr lang="nl-NL" sz="1400" dirty="0"/>
          </a:p>
          <a:p>
            <a:endParaRPr lang="nl-NL" sz="1400" dirty="0"/>
          </a:p>
        </p:txBody>
      </p:sp>
      <p:sp>
        <p:nvSpPr>
          <p:cNvPr id="7" name="Rechthoek 6"/>
          <p:cNvSpPr/>
          <p:nvPr/>
        </p:nvSpPr>
        <p:spPr>
          <a:xfrm>
            <a:off x="755576" y="6021288"/>
            <a:ext cx="3024336" cy="307777"/>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Consultatie en advies</a:t>
            </a:r>
          </a:p>
        </p:txBody>
      </p:sp>
      <p:sp>
        <p:nvSpPr>
          <p:cNvPr id="9" name="Rechthoek 8"/>
          <p:cNvSpPr/>
          <p:nvPr/>
        </p:nvSpPr>
        <p:spPr>
          <a:xfrm>
            <a:off x="3203848" y="6021288"/>
            <a:ext cx="2952328" cy="307777"/>
          </a:xfrm>
          <a:prstGeom prst="rect">
            <a:avLst/>
          </a:prstGeom>
        </p:spPr>
        <p:txBody>
          <a:bodyPr wrap="square">
            <a:spAutoFit/>
          </a:bodyPr>
          <a:lstStyle/>
          <a:p>
            <a:pPr algn="ctr"/>
            <a:r>
              <a:rPr lang="nl-NL" sz="1400" dirty="0">
                <a:latin typeface="Segoe UI Black" pitchFamily="34" charset="0"/>
                <a:ea typeface="Segoe UI Black" pitchFamily="34" charset="0"/>
                <a:cs typeface="Arial" panose="020B0604020202020204" pitchFamily="34" charset="0"/>
              </a:rPr>
              <a:t>Organiseren van zorg</a:t>
            </a:r>
          </a:p>
        </p:txBody>
      </p:sp>
      <p:sp>
        <p:nvSpPr>
          <p:cNvPr id="10" name="Rechthoek 9"/>
          <p:cNvSpPr/>
          <p:nvPr/>
        </p:nvSpPr>
        <p:spPr>
          <a:xfrm>
            <a:off x="6228184" y="6021288"/>
            <a:ext cx="2448272" cy="307777"/>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Kennisontwikkeling</a:t>
            </a:r>
          </a:p>
        </p:txBody>
      </p:sp>
      <p:pic>
        <p:nvPicPr>
          <p:cNvPr id="13" name="Afbeelding 12" descr="Opdracht.png"/>
          <p:cNvPicPr>
            <a:picLocks noChangeAspect="1"/>
          </p:cNvPicPr>
          <p:nvPr/>
        </p:nvPicPr>
        <p:blipFill>
          <a:blip r:embed="rId4" cstate="print"/>
          <a:stretch>
            <a:fillRect/>
          </a:stretch>
        </p:blipFill>
        <p:spPr>
          <a:xfrm>
            <a:off x="3055876" y="2118149"/>
            <a:ext cx="3100300" cy="2751011"/>
          </a:xfrm>
          <a:prstGeom prst="rect">
            <a:avLst/>
          </a:prstGeom>
        </p:spPr>
      </p:pic>
      <p:pic>
        <p:nvPicPr>
          <p:cNvPr id="14" name="Afbeelding 13" descr="Consultatie en advies.png"/>
          <p:cNvPicPr>
            <a:picLocks noChangeAspect="1"/>
          </p:cNvPicPr>
          <p:nvPr/>
        </p:nvPicPr>
        <p:blipFill>
          <a:blip r:embed="rId5" cstate="print"/>
          <a:stretch>
            <a:fillRect/>
          </a:stretch>
        </p:blipFill>
        <p:spPr>
          <a:xfrm>
            <a:off x="1082052" y="5157192"/>
            <a:ext cx="1977780" cy="809678"/>
          </a:xfrm>
          <a:prstGeom prst="rect">
            <a:avLst/>
          </a:prstGeom>
        </p:spPr>
      </p:pic>
      <p:pic>
        <p:nvPicPr>
          <p:cNvPr id="15" name="Afbeelding 14" descr="Kennisontwikkeling.png"/>
          <p:cNvPicPr>
            <a:picLocks noChangeAspect="1"/>
          </p:cNvPicPr>
          <p:nvPr/>
        </p:nvPicPr>
        <p:blipFill>
          <a:blip r:embed="rId6" cstate="print"/>
          <a:stretch>
            <a:fillRect/>
          </a:stretch>
        </p:blipFill>
        <p:spPr>
          <a:xfrm>
            <a:off x="6660232" y="4948704"/>
            <a:ext cx="1080120" cy="1072584"/>
          </a:xfrm>
          <a:prstGeom prst="rect">
            <a:avLst/>
          </a:prstGeom>
        </p:spPr>
      </p:pic>
      <p:sp>
        <p:nvSpPr>
          <p:cNvPr id="6" name="Tijdelijke aanduiding voor dianummer 5">
            <a:extLst>
              <a:ext uri="{FF2B5EF4-FFF2-40B4-BE49-F238E27FC236}">
                <a16:creationId xmlns:a16="http://schemas.microsoft.com/office/drawing/2014/main" id="{C486B54F-47C7-4E1B-94F5-7A379AE2A331}"/>
              </a:ext>
            </a:extLst>
          </p:cNvPr>
          <p:cNvSpPr>
            <a:spLocks noGrp="1"/>
          </p:cNvSpPr>
          <p:nvPr>
            <p:ph type="sldNum" sz="quarter" idx="12"/>
          </p:nvPr>
        </p:nvSpPr>
        <p:spPr/>
        <p:txBody>
          <a:bodyPr/>
          <a:lstStyle/>
          <a:p>
            <a:fld id="{1D056AA0-74DD-4034-BF91-72B79374FF4E}" type="slidenum">
              <a:rPr lang="nl-NL" smtClean="0"/>
              <a:pPr/>
              <a:t>2</a:t>
            </a:fld>
            <a:endParaRPr lang="nl-NL"/>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2D8A02-CBBE-4D40-AAE5-BFAD0844F26D}"/>
              </a:ext>
            </a:extLst>
          </p:cNvPr>
          <p:cNvSpPr txBox="1">
            <a:spLocks/>
          </p:cNvSpPr>
          <p:nvPr/>
        </p:nvSpPr>
        <p:spPr>
          <a:xfrm>
            <a:off x="1338227" y="404664"/>
            <a:ext cx="6467547" cy="982616"/>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800"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rPr>
              <a:t>De ambitie van BOEG</a:t>
            </a:r>
          </a:p>
        </p:txBody>
      </p:sp>
      <p:sp>
        <p:nvSpPr>
          <p:cNvPr id="6" name="Rechthoek 5"/>
          <p:cNvSpPr/>
          <p:nvPr/>
        </p:nvSpPr>
        <p:spPr>
          <a:xfrm>
            <a:off x="748693" y="1456903"/>
            <a:ext cx="1831032" cy="2246769"/>
          </a:xfrm>
          <a:prstGeom prst="rect">
            <a:avLst/>
          </a:prstGeom>
        </p:spPr>
        <p:txBody>
          <a:bodyPr wrap="square">
            <a:spAutoFit/>
          </a:bodyPr>
          <a:lstStyle/>
          <a:p>
            <a:r>
              <a:rPr lang="nl-NL" sz="1400" i="1" dirty="0">
                <a:latin typeface="+mj-lt"/>
                <a:cs typeface="Arial" panose="020B0604020202020204" pitchFamily="34" charset="0"/>
              </a:rPr>
              <a:t>De missie van BOEG: </a:t>
            </a:r>
            <a:r>
              <a:rPr lang="nl-NL" sz="1400" dirty="0">
                <a:latin typeface="+mj-lt"/>
                <a:cs typeface="Arial" panose="020B0604020202020204" pitchFamily="34" charset="0"/>
              </a:rPr>
              <a:t>Ervoor zorgen dat </a:t>
            </a:r>
            <a:r>
              <a:rPr lang="nl-NL" sz="1400" b="1" dirty="0">
                <a:latin typeface="Segoe  "/>
                <a:cs typeface="Arial" panose="020B0604020202020204" pitchFamily="34" charset="0"/>
              </a:rPr>
              <a:t>jeugdigen met complexe hulpvragen niet tussen wal en schip vallen.</a:t>
            </a:r>
          </a:p>
          <a:p>
            <a:endParaRPr lang="nl-NL" sz="1400" dirty="0">
              <a:cs typeface="Arial" panose="020B0604020202020204" pitchFamily="34" charset="0"/>
            </a:endParaRPr>
          </a:p>
          <a:p>
            <a:endParaRPr lang="nl-NL" sz="1400" dirty="0">
              <a:cs typeface="Arial" panose="020B0604020202020204" pitchFamily="34" charset="0"/>
            </a:endParaRPr>
          </a:p>
          <a:p>
            <a:endParaRPr lang="nl-NL" sz="1400" dirty="0">
              <a:cs typeface="Arial" panose="020B0604020202020204" pitchFamily="34" charset="0"/>
            </a:endParaRPr>
          </a:p>
        </p:txBody>
      </p:sp>
      <p:sp>
        <p:nvSpPr>
          <p:cNvPr id="18" name="Rechthoek 17"/>
          <p:cNvSpPr/>
          <p:nvPr/>
        </p:nvSpPr>
        <p:spPr>
          <a:xfrm>
            <a:off x="6553200" y="1485985"/>
            <a:ext cx="2311028" cy="3323987"/>
          </a:xfrm>
          <a:prstGeom prst="rect">
            <a:avLst/>
          </a:prstGeom>
        </p:spPr>
        <p:txBody>
          <a:bodyPr wrap="square">
            <a:spAutoFit/>
          </a:bodyPr>
          <a:lstStyle/>
          <a:p>
            <a:r>
              <a:rPr lang="nl-NL" sz="1400" dirty="0">
                <a:cs typeface="Arial" panose="020B0604020202020204" pitchFamily="34" charset="0"/>
              </a:rPr>
              <a:t>We bieden de </a:t>
            </a:r>
            <a:r>
              <a:rPr lang="nl-NL" sz="1400" dirty="0">
                <a:latin typeface="Segoe UI Black" pitchFamily="34" charset="0"/>
                <a:ea typeface="Segoe UI Black" pitchFamily="34" charset="0"/>
                <a:cs typeface="Arial" panose="020B0604020202020204" pitchFamily="34" charset="0"/>
              </a:rPr>
              <a:t>juiste hulp</a:t>
            </a:r>
            <a:r>
              <a:rPr lang="nl-NL" sz="1400" dirty="0">
                <a:cs typeface="Arial" panose="020B0604020202020204" pitchFamily="34" charset="0"/>
              </a:rPr>
              <a:t>, op tijd en op de juiste plek. Zo lang als nodig.</a:t>
            </a:r>
          </a:p>
          <a:p>
            <a:r>
              <a:rPr lang="nl-NL" sz="1400" dirty="0">
                <a:cs typeface="Arial" panose="020B0604020202020204" pitchFamily="34" charset="0"/>
              </a:rPr>
              <a:t> </a:t>
            </a:r>
          </a:p>
          <a:p>
            <a:r>
              <a:rPr lang="nl-NL" sz="1400" dirty="0">
                <a:cs typeface="Arial" panose="020B0604020202020204" pitchFamily="34" charset="0"/>
              </a:rPr>
              <a:t>Het vertrekpunt ligt bij de inhoud – wat is hier nodig om </a:t>
            </a:r>
            <a:r>
              <a:rPr lang="nl-NL" sz="1400" b="1" dirty="0">
                <a:latin typeface="Segoe UI Black" panose="020B0A02040204020203" pitchFamily="34" charset="0"/>
                <a:ea typeface="Segoe UI Black" panose="020B0A02040204020203" pitchFamily="34" charset="0"/>
                <a:cs typeface="Segoe UI" panose="020B0502040204020203" pitchFamily="34" charset="0"/>
              </a:rPr>
              <a:t>veilig en zo thuis</a:t>
            </a:r>
            <a:r>
              <a:rPr lang="nl-NL" sz="1400" dirty="0">
                <a:latin typeface="Segoe UI Black" panose="020B0A02040204020203" pitchFamily="34" charset="0"/>
                <a:ea typeface="Segoe UI Black" panose="020B0A02040204020203" pitchFamily="34" charset="0"/>
                <a:cs typeface="Segoe UI" panose="020B0502040204020203" pitchFamily="34" charset="0"/>
              </a:rPr>
              <a:t> </a:t>
            </a:r>
            <a:r>
              <a:rPr lang="nl-NL" sz="1400" b="1" dirty="0">
                <a:latin typeface="Segoe UI Black" panose="020B0A02040204020203" pitchFamily="34" charset="0"/>
                <a:ea typeface="Segoe UI Black" panose="020B0A02040204020203" pitchFamily="34" charset="0"/>
                <a:cs typeface="Segoe UI" panose="020B0502040204020203" pitchFamily="34" charset="0"/>
              </a:rPr>
              <a:t>mogelijk</a:t>
            </a:r>
            <a:r>
              <a:rPr lang="nl-NL" sz="1400" dirty="0">
                <a:latin typeface="Segoe UI Black" panose="020B0A02040204020203" pitchFamily="34" charset="0"/>
                <a:ea typeface="Segoe UI Black" panose="020B0A02040204020203" pitchFamily="34" charset="0"/>
                <a:cs typeface="Segoe UI" panose="020B0502040204020203" pitchFamily="34" charset="0"/>
              </a:rPr>
              <a:t> </a:t>
            </a:r>
            <a:r>
              <a:rPr lang="nl-NL" sz="1400" dirty="0">
                <a:cs typeface="Arial" panose="020B0604020202020204" pitchFamily="34" charset="0"/>
              </a:rPr>
              <a:t>op te kunnen groeien?</a:t>
            </a:r>
          </a:p>
          <a:p>
            <a:endParaRPr lang="nl-NL" sz="1400" dirty="0">
              <a:cs typeface="Arial" panose="020B0604020202020204" pitchFamily="34" charset="0"/>
            </a:endParaRPr>
          </a:p>
          <a:p>
            <a:r>
              <a:rPr lang="nl-NL" sz="1400" dirty="0">
                <a:effectLst/>
                <a:latin typeface="Calibri" panose="020F0502020204030204" pitchFamily="34" charset="0"/>
                <a:ea typeface="Calibri" panose="020F0502020204030204" pitchFamily="34" charset="0"/>
                <a:cs typeface="Times New Roman" panose="02020603050405020304" pitchFamily="18" charset="0"/>
              </a:rPr>
              <a:t>We maken </a:t>
            </a:r>
            <a:r>
              <a:rPr lang="nl-NL" sz="1400" dirty="0" err="1">
                <a:latin typeface="Segoe UI Black" pitchFamily="34" charset="0"/>
                <a:ea typeface="Segoe UI Black" pitchFamily="34" charset="0"/>
                <a:cs typeface="Arial" panose="020B0604020202020204" pitchFamily="34" charset="0"/>
              </a:rPr>
              <a:t>JeugdzorgPlus</a:t>
            </a:r>
            <a:r>
              <a:rPr lang="nl-NL" sz="1400" dirty="0">
                <a:latin typeface="Segoe UI Black" pitchFamily="34" charset="0"/>
                <a:ea typeface="Segoe UI Black" pitchFamily="34" charset="0"/>
                <a:cs typeface="Arial" panose="020B0604020202020204" pitchFamily="34" charset="0"/>
              </a:rPr>
              <a:t> in de huidige vorm overbodig </a:t>
            </a:r>
            <a:r>
              <a:rPr lang="nl-NL" sz="1400" dirty="0">
                <a:effectLst/>
                <a:latin typeface="Calibri" panose="020F0502020204030204" pitchFamily="34" charset="0"/>
                <a:ea typeface="Calibri" panose="020F0502020204030204" pitchFamily="34" charset="0"/>
                <a:cs typeface="Times New Roman" panose="02020603050405020304" pitchFamily="18" charset="0"/>
              </a:rPr>
              <a:t>in de periode van 2021 tot 2031</a:t>
            </a:r>
            <a:endParaRPr lang="nl-NL" sz="1400" dirty="0"/>
          </a:p>
          <a:p>
            <a:endParaRPr lang="nl-NL" sz="1400" dirty="0"/>
          </a:p>
        </p:txBody>
      </p:sp>
      <p:sp>
        <p:nvSpPr>
          <p:cNvPr id="19" name="Rechthoek 18"/>
          <p:cNvSpPr/>
          <p:nvPr/>
        </p:nvSpPr>
        <p:spPr>
          <a:xfrm>
            <a:off x="683568" y="4886871"/>
            <a:ext cx="6120680" cy="523220"/>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We streven naar de 0: </a:t>
            </a:r>
          </a:p>
          <a:p>
            <a:endParaRPr lang="nl-NL" sz="1400" dirty="0">
              <a:solidFill>
                <a:srgbClr val="FF0000"/>
              </a:solidFill>
              <a:latin typeface="Segoe UI Black" pitchFamily="34" charset="0"/>
              <a:ea typeface="Segoe UI Black" pitchFamily="34" charset="0"/>
            </a:endParaRPr>
          </a:p>
        </p:txBody>
      </p:sp>
      <p:sp>
        <p:nvSpPr>
          <p:cNvPr id="20" name="Rechthoek 19"/>
          <p:cNvSpPr/>
          <p:nvPr/>
        </p:nvSpPr>
        <p:spPr>
          <a:xfrm>
            <a:off x="683568" y="5211777"/>
            <a:ext cx="2376264" cy="1169551"/>
          </a:xfrm>
          <a:prstGeom prst="rect">
            <a:avLst/>
          </a:prstGeom>
        </p:spPr>
        <p:txBody>
          <a:bodyPr wrap="square">
            <a:spAutoFit/>
          </a:bodyPr>
          <a:lstStyle/>
          <a:p>
            <a:r>
              <a:rPr lang="nl-NL" sz="1400" dirty="0">
                <a:cs typeface="Arial" panose="020B0604020202020204" pitchFamily="34" charset="0"/>
              </a:rPr>
              <a:t>0 gedwongen afzonderingen</a:t>
            </a:r>
          </a:p>
          <a:p>
            <a:r>
              <a:rPr lang="nl-NL" sz="1400" dirty="0">
                <a:cs typeface="Arial" panose="020B0604020202020204" pitchFamily="34" charset="0"/>
              </a:rPr>
              <a:t>0 suïcides</a:t>
            </a:r>
          </a:p>
          <a:p>
            <a:r>
              <a:rPr lang="nl-NL" sz="1400" dirty="0">
                <a:cs typeface="Arial" panose="020B0604020202020204" pitchFamily="34" charset="0"/>
              </a:rPr>
              <a:t>0 gesloten plaatsingen</a:t>
            </a:r>
          </a:p>
          <a:p>
            <a:r>
              <a:rPr lang="nl-NL" sz="1400" dirty="0">
                <a:cs typeface="Arial" panose="020B0604020202020204" pitchFamily="34" charset="0"/>
              </a:rPr>
              <a:t>0 doorplaatsingen</a:t>
            </a:r>
          </a:p>
          <a:p>
            <a:endParaRPr lang="nl-NL" sz="1400" dirty="0">
              <a:cs typeface="Arial" panose="020B0604020202020204" pitchFamily="34" charset="0"/>
            </a:endParaRPr>
          </a:p>
        </p:txBody>
      </p:sp>
      <p:sp>
        <p:nvSpPr>
          <p:cNvPr id="8" name="Rechthoek 7"/>
          <p:cNvSpPr/>
          <p:nvPr/>
        </p:nvSpPr>
        <p:spPr>
          <a:xfrm>
            <a:off x="5796136" y="5211777"/>
            <a:ext cx="3073544" cy="1384995"/>
          </a:xfrm>
          <a:prstGeom prst="rect">
            <a:avLst/>
          </a:prstGeom>
        </p:spPr>
        <p:txBody>
          <a:bodyPr wrap="square">
            <a:spAutoFit/>
          </a:bodyPr>
          <a:lstStyle/>
          <a:p>
            <a:r>
              <a:rPr lang="nl-NL" sz="1400" dirty="0">
                <a:effectLst/>
                <a:latin typeface="Calibri" panose="020F0502020204030204" pitchFamily="34" charset="0"/>
                <a:ea typeface="Calibri" panose="020F0502020204030204" pitchFamily="34" charset="0"/>
                <a:cs typeface="Calibri" panose="020F0502020204030204" pitchFamily="34" charset="0"/>
              </a:rPr>
              <a:t>We </a:t>
            </a:r>
            <a:r>
              <a:rPr lang="nl-NL" sz="1400" dirty="0">
                <a:latin typeface="Segoe UI Black" pitchFamily="34" charset="0"/>
                <a:ea typeface="Segoe UI Black" pitchFamily="34" charset="0"/>
                <a:cs typeface="Arial" panose="020B0604020202020204" pitchFamily="34" charset="0"/>
              </a:rPr>
              <a:t>werken in Gelders verband </a:t>
            </a:r>
            <a:r>
              <a:rPr lang="nl-NL" sz="1400" dirty="0">
                <a:effectLst/>
                <a:latin typeface="Calibri" panose="020F0502020204030204" pitchFamily="34" charset="0"/>
                <a:ea typeface="Calibri" panose="020F0502020204030204" pitchFamily="34" charset="0"/>
                <a:cs typeface="Calibri" panose="020F0502020204030204" pitchFamily="34" charset="0"/>
              </a:rPr>
              <a:t>aan duurzame en veilige oplossingen voor zeer kwetsbare kinderen en gezinnen. </a:t>
            </a:r>
            <a:r>
              <a:rPr lang="nl-NL" sz="1400" dirty="0">
                <a:latin typeface="Segoe UI Black" pitchFamily="34" charset="0"/>
                <a:ea typeface="Segoe UI Black" pitchFamily="34" charset="0"/>
                <a:cs typeface="Arial" panose="020B0604020202020204" pitchFamily="34" charset="0"/>
              </a:rPr>
              <a:t>Dit is aanvullend op de lokale- en regionale oplossingen</a:t>
            </a:r>
            <a:r>
              <a:rPr lang="nl-NL" sz="1400" dirty="0">
                <a:effectLst/>
                <a:latin typeface="Calibri" panose="020F0502020204030204" pitchFamily="34" charset="0"/>
                <a:ea typeface="Calibri" panose="020F0502020204030204" pitchFamily="34" charset="0"/>
                <a:cs typeface="Calibri" panose="020F0502020204030204" pitchFamily="34" charset="0"/>
              </a:rPr>
              <a:t>. </a:t>
            </a:r>
            <a:r>
              <a:rPr lang="nl-NL" sz="1400" dirty="0">
                <a:cs typeface="Arial" panose="020B0604020202020204" pitchFamily="34" charset="0"/>
              </a:rPr>
              <a:t> </a:t>
            </a:r>
            <a:endParaRPr lang="nl-NL" sz="1400" dirty="0"/>
          </a:p>
        </p:txBody>
      </p:sp>
      <p:pic>
        <p:nvPicPr>
          <p:cNvPr id="9" name="Afbeelding 8" descr="Toekomstperspectief.png"/>
          <p:cNvPicPr>
            <a:picLocks noChangeAspect="1"/>
          </p:cNvPicPr>
          <p:nvPr/>
        </p:nvPicPr>
        <p:blipFill>
          <a:blip r:embed="rId2" cstate="print"/>
          <a:stretch>
            <a:fillRect/>
          </a:stretch>
        </p:blipFill>
        <p:spPr>
          <a:xfrm>
            <a:off x="2778248" y="1664775"/>
            <a:ext cx="3587503" cy="2494389"/>
          </a:xfrm>
          <a:prstGeom prst="rect">
            <a:avLst/>
          </a:prstGeom>
        </p:spPr>
      </p:pic>
      <p:sp>
        <p:nvSpPr>
          <p:cNvPr id="10" name="Rechthoek 9"/>
          <p:cNvSpPr/>
          <p:nvPr/>
        </p:nvSpPr>
        <p:spPr>
          <a:xfrm>
            <a:off x="748693" y="3239318"/>
            <a:ext cx="2094680" cy="1384995"/>
          </a:xfrm>
          <a:prstGeom prst="rect">
            <a:avLst/>
          </a:prstGeom>
        </p:spPr>
        <p:txBody>
          <a:bodyPr wrap="square">
            <a:spAutoFit/>
          </a:bodyPr>
          <a:lstStyle/>
          <a:p>
            <a:r>
              <a:rPr lang="nl-NL" sz="1400" dirty="0">
                <a:cs typeface="Arial" panose="020B0604020202020204" pitchFamily="34" charset="0"/>
              </a:rPr>
              <a:t>De norm is: waar nodig, halen we er tijdig expertise bij.  </a:t>
            </a:r>
          </a:p>
          <a:p>
            <a:r>
              <a:rPr lang="nl-NL" sz="1400" dirty="0">
                <a:cs typeface="Arial" panose="020B0604020202020204" pitchFamily="34" charset="0"/>
              </a:rPr>
              <a:t>We leren van elkaar in een effectief functionerend netwerk.</a:t>
            </a:r>
            <a:endParaRPr lang="nl-NL" sz="1400" dirty="0"/>
          </a:p>
        </p:txBody>
      </p:sp>
      <p:pic>
        <p:nvPicPr>
          <p:cNvPr id="11" name="Afbeelding 10" descr="netwerk.png"/>
          <p:cNvPicPr>
            <a:picLocks noChangeAspect="1"/>
          </p:cNvPicPr>
          <p:nvPr/>
        </p:nvPicPr>
        <p:blipFill>
          <a:blip r:embed="rId3" cstate="print"/>
          <a:stretch>
            <a:fillRect/>
          </a:stretch>
        </p:blipFill>
        <p:spPr>
          <a:xfrm>
            <a:off x="2579725" y="4228787"/>
            <a:ext cx="5016611" cy="856397"/>
          </a:xfrm>
          <a:prstGeom prst="rect">
            <a:avLst/>
          </a:prstGeom>
        </p:spPr>
      </p:pic>
      <p:sp>
        <p:nvSpPr>
          <p:cNvPr id="3" name="Tijdelijke aanduiding voor dianummer 2">
            <a:extLst>
              <a:ext uri="{FF2B5EF4-FFF2-40B4-BE49-F238E27FC236}">
                <a16:creationId xmlns:a16="http://schemas.microsoft.com/office/drawing/2014/main" id="{1E063EDC-92ED-4315-8DC6-013F1A1A2653}"/>
              </a:ext>
            </a:extLst>
          </p:cNvPr>
          <p:cNvSpPr>
            <a:spLocks noGrp="1"/>
          </p:cNvSpPr>
          <p:nvPr>
            <p:ph type="sldNum" sz="quarter" idx="12"/>
          </p:nvPr>
        </p:nvSpPr>
        <p:spPr/>
        <p:txBody>
          <a:bodyPr/>
          <a:lstStyle/>
          <a:p>
            <a:fld id="{1D056AA0-74DD-4034-BF91-72B79374FF4E}" type="slidenum">
              <a:rPr lang="nl-NL" smtClean="0"/>
              <a:pPr/>
              <a:t>3</a:t>
            </a:fld>
            <a:endParaRPr lang="nl-NL"/>
          </a:p>
        </p:txBody>
      </p:sp>
      <p:sp>
        <p:nvSpPr>
          <p:cNvPr id="12" name="Rechthoek 11">
            <a:extLst>
              <a:ext uri="{FF2B5EF4-FFF2-40B4-BE49-F238E27FC236}">
                <a16:creationId xmlns:a16="http://schemas.microsoft.com/office/drawing/2014/main" id="{3B30AB1F-9E92-4D2D-8FF9-0AA084636D24}"/>
              </a:ext>
            </a:extLst>
          </p:cNvPr>
          <p:cNvSpPr/>
          <p:nvPr/>
        </p:nvSpPr>
        <p:spPr>
          <a:xfrm>
            <a:off x="3297659" y="5211777"/>
            <a:ext cx="2548682" cy="1004186"/>
          </a:xfrm>
          <a:prstGeom prst="rect">
            <a:avLst/>
          </a:prstGeom>
        </p:spPr>
        <p:txBody>
          <a:bodyPr wrap="square">
            <a:spAutoFit/>
          </a:bodyPr>
          <a:lstStyle/>
          <a:p>
            <a:pPr>
              <a:lnSpc>
                <a:spcPct val="107000"/>
              </a:lnSpc>
              <a:spcAft>
                <a:spcPts val="80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We </a:t>
            </a:r>
            <a:r>
              <a:rPr lang="nl-NL" sz="1400" dirty="0">
                <a:latin typeface="Segoe UI Black" pitchFamily="34" charset="0"/>
                <a:ea typeface="Segoe UI Black" pitchFamily="34" charset="0"/>
                <a:cs typeface="Arial" panose="020B0604020202020204" pitchFamily="34" charset="0"/>
              </a:rPr>
              <a:t>werken samen </a:t>
            </a:r>
            <a:r>
              <a:rPr lang="nl-NL" sz="1400" dirty="0">
                <a:effectLst/>
                <a:latin typeface="Calibri" panose="020F0502020204030204" pitchFamily="34" charset="0"/>
                <a:ea typeface="Calibri" panose="020F0502020204030204" pitchFamily="34" charset="0"/>
                <a:cs typeface="Times New Roman" panose="02020603050405020304" pitchFamily="18" charset="0"/>
              </a:rPr>
              <a:t>in de beste combinaties van voorzieningen, expertises en innovaties.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2D8A02-CBBE-4D40-AAE5-BFAD0844F26D}"/>
              </a:ext>
            </a:extLst>
          </p:cNvPr>
          <p:cNvSpPr txBox="1">
            <a:spLocks/>
          </p:cNvSpPr>
          <p:nvPr/>
        </p:nvSpPr>
        <p:spPr>
          <a:xfrm>
            <a:off x="1338227" y="404664"/>
            <a:ext cx="6467547" cy="982616"/>
          </a:xfrm>
          <a:prstGeom prst="rect">
            <a:avLst/>
          </a:prstGeom>
        </p:spPr>
        <p:txBody>
          <a:bodyPr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800"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rPr>
              <a:t>De directe opbrengst voor ouders en jeugdigen in 2021 </a:t>
            </a:r>
          </a:p>
        </p:txBody>
      </p:sp>
      <p:sp>
        <p:nvSpPr>
          <p:cNvPr id="5" name="Rechthoek 4"/>
          <p:cNvSpPr/>
          <p:nvPr/>
        </p:nvSpPr>
        <p:spPr>
          <a:xfrm>
            <a:off x="4427984" y="2080314"/>
            <a:ext cx="4368544" cy="3108543"/>
          </a:xfrm>
          <a:prstGeom prst="rect">
            <a:avLst/>
          </a:prstGeom>
        </p:spPr>
        <p:txBody>
          <a:bodyPr wrap="square">
            <a:spAutoFit/>
          </a:bodyPr>
          <a:lstStyle/>
          <a:p>
            <a:pPr marL="177800" indent="-177800">
              <a:buFont typeface="Arial" pitchFamily="34" charset="0"/>
              <a:buChar char="•"/>
            </a:pPr>
            <a:r>
              <a:rPr lang="nl-NL" sz="1400" dirty="0">
                <a:cs typeface="Arial" panose="020B0604020202020204" pitchFamily="34" charset="0"/>
              </a:rPr>
              <a:t>In ca. 20 casussen is </a:t>
            </a:r>
            <a:r>
              <a:rPr lang="nl-NL" sz="1400" b="1" dirty="0">
                <a:cs typeface="Arial" panose="020B0604020202020204" pitchFamily="34" charset="0"/>
              </a:rPr>
              <a:t>expertise toegevoegd </a:t>
            </a:r>
            <a:r>
              <a:rPr lang="nl-NL" sz="1400" dirty="0">
                <a:cs typeface="Arial" panose="020B0604020202020204" pitchFamily="34" charset="0"/>
              </a:rPr>
              <a:t>om tot tijdig passende hulp te komen. Het betreft de inzet van ‘super-experts’ of ervaringsdeskundigen om sneller tot passende hulp te komen;</a:t>
            </a:r>
          </a:p>
          <a:p>
            <a:pPr marL="177800" indent="-177800">
              <a:buFont typeface="Arial" pitchFamily="34" charset="0"/>
              <a:buChar char="•"/>
            </a:pPr>
            <a:r>
              <a:rPr lang="nl-NL" sz="1400" dirty="0">
                <a:cs typeface="Arial" panose="020B0604020202020204" pitchFamily="34" charset="0"/>
              </a:rPr>
              <a:t>Er is een netwerk van ca. 40</a:t>
            </a:r>
            <a:r>
              <a:rPr lang="nl-NL" sz="1400" b="1" dirty="0">
                <a:cs typeface="Arial" panose="020B0604020202020204" pitchFamily="34" charset="0"/>
              </a:rPr>
              <a:t> ‘super-experts</a:t>
            </a:r>
            <a:r>
              <a:rPr lang="nl-NL" sz="1400" dirty="0">
                <a:cs typeface="Arial" panose="020B0604020202020204" pitchFamily="34" charset="0"/>
              </a:rPr>
              <a:t>’ </a:t>
            </a:r>
            <a:r>
              <a:rPr lang="nl-NL" sz="1400" b="1" dirty="0">
                <a:cs typeface="Arial" panose="020B0604020202020204" pitchFamily="34" charset="0"/>
              </a:rPr>
              <a:t>beschikbaar</a:t>
            </a:r>
            <a:r>
              <a:rPr lang="nl-NL" sz="1400" dirty="0">
                <a:cs typeface="Arial" panose="020B0604020202020204" pitchFamily="34" charset="0"/>
              </a:rPr>
              <a:t> die inzetbaar zijn bij complexe casuïstiek; </a:t>
            </a:r>
          </a:p>
          <a:p>
            <a:pPr marL="177800" indent="-177800">
              <a:buFont typeface="Arial" pitchFamily="34" charset="0"/>
              <a:buChar char="•"/>
            </a:pPr>
            <a:r>
              <a:rPr lang="nl-NL" sz="1400" dirty="0">
                <a:cs typeface="Arial" panose="020B0604020202020204" pitchFamily="34" charset="0"/>
              </a:rPr>
              <a:t>Er zijn 4 </a:t>
            </a:r>
            <a:r>
              <a:rPr lang="nl-NL" sz="1400" b="1" dirty="0">
                <a:cs typeface="Arial" panose="020B0604020202020204" pitchFamily="34" charset="0"/>
              </a:rPr>
              <a:t>garantstellingen</a:t>
            </a:r>
            <a:r>
              <a:rPr lang="nl-NL" sz="1400" dirty="0">
                <a:cs typeface="Arial" panose="020B0604020202020204" pitchFamily="34" charset="0"/>
              </a:rPr>
              <a:t> afgegeven, waardoor jeugdigen de hulp konden krijgen die anders niet tijdig van start kon gaan of niet geboden kon worden.</a:t>
            </a:r>
          </a:p>
          <a:p>
            <a:pPr marL="177800" indent="-177800">
              <a:buFont typeface="Arial" pitchFamily="34" charset="0"/>
              <a:buChar char="•"/>
            </a:pPr>
            <a:r>
              <a:rPr lang="nl-NL" sz="1400" dirty="0">
                <a:cs typeface="Arial" panose="020B0604020202020204" pitchFamily="34" charset="0"/>
              </a:rPr>
              <a:t>De </a:t>
            </a:r>
            <a:r>
              <a:rPr lang="nl-NL" sz="1400" b="1" dirty="0">
                <a:cs typeface="Arial" panose="020B0604020202020204" pitchFamily="34" charset="0"/>
              </a:rPr>
              <a:t>procesregisseurs </a:t>
            </a:r>
            <a:r>
              <a:rPr lang="nl-NL" sz="1400" dirty="0">
                <a:cs typeface="Arial" panose="020B0604020202020204" pitchFamily="34" charset="0"/>
              </a:rPr>
              <a:t>van BOEG zijn bij ruim 40 </a:t>
            </a:r>
            <a:r>
              <a:rPr lang="nl-NL" sz="1400" b="1" dirty="0">
                <a:cs typeface="Arial" panose="020B0604020202020204" pitchFamily="34" charset="0"/>
              </a:rPr>
              <a:t>complexe hulpvragen </a:t>
            </a:r>
            <a:r>
              <a:rPr lang="nl-NL" sz="1400" dirty="0">
                <a:cs typeface="Arial" panose="020B0604020202020204" pitchFamily="34" charset="0"/>
              </a:rPr>
              <a:t>ingezet om procesregie te voeren gericht op het organiseren van passende hulp.</a:t>
            </a:r>
          </a:p>
          <a:p>
            <a:pPr marL="177800" indent="-177800">
              <a:buFont typeface="Arial" pitchFamily="34" charset="0"/>
              <a:buChar char="•"/>
            </a:pPr>
            <a:r>
              <a:rPr lang="nl-NL" sz="1400" b="1" dirty="0">
                <a:cs typeface="Arial" panose="020B0604020202020204" pitchFamily="34" charset="0"/>
              </a:rPr>
              <a:t>Ervaringsdeskundigen </a:t>
            </a:r>
            <a:r>
              <a:rPr lang="nl-NL" sz="1400" dirty="0">
                <a:cs typeface="Arial" panose="020B0604020202020204" pitchFamily="34" charset="0"/>
              </a:rPr>
              <a:t>zijn ingezet om naast jeugdigen te staan bij het krijgen van jeugdhulp.  </a:t>
            </a:r>
          </a:p>
        </p:txBody>
      </p:sp>
      <p:sp>
        <p:nvSpPr>
          <p:cNvPr id="12" name="Rechthoek 11"/>
          <p:cNvSpPr/>
          <p:nvPr/>
        </p:nvSpPr>
        <p:spPr>
          <a:xfrm>
            <a:off x="4427984" y="1622438"/>
            <a:ext cx="3744416" cy="307777"/>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Consultatie en advies</a:t>
            </a:r>
            <a:endParaRPr lang="nl-NL" sz="1400" dirty="0">
              <a:latin typeface="Segoe UI Black" pitchFamily="34" charset="0"/>
              <a:ea typeface="Segoe UI Black" pitchFamily="34" charset="0"/>
            </a:endParaRPr>
          </a:p>
        </p:txBody>
      </p:sp>
      <p:pic>
        <p:nvPicPr>
          <p:cNvPr id="18" name="Afbeelding 17" descr="regionale expertteams.png"/>
          <p:cNvPicPr>
            <a:picLocks noChangeAspect="1"/>
          </p:cNvPicPr>
          <p:nvPr/>
        </p:nvPicPr>
        <p:blipFill>
          <a:blip r:embed="rId2" cstate="print"/>
          <a:stretch>
            <a:fillRect/>
          </a:stretch>
        </p:blipFill>
        <p:spPr>
          <a:xfrm>
            <a:off x="526659" y="1666669"/>
            <a:ext cx="3759035" cy="2917972"/>
          </a:xfrm>
          <a:prstGeom prst="rect">
            <a:avLst/>
          </a:prstGeom>
        </p:spPr>
      </p:pic>
      <p:sp>
        <p:nvSpPr>
          <p:cNvPr id="7" name="Tijdelijke aanduiding voor dianummer 6">
            <a:extLst>
              <a:ext uri="{FF2B5EF4-FFF2-40B4-BE49-F238E27FC236}">
                <a16:creationId xmlns:a16="http://schemas.microsoft.com/office/drawing/2014/main" id="{92AFC263-DBFB-443C-9585-193A8AFD8ECE}"/>
              </a:ext>
            </a:extLst>
          </p:cNvPr>
          <p:cNvSpPr>
            <a:spLocks noGrp="1"/>
          </p:cNvSpPr>
          <p:nvPr>
            <p:ph type="sldNum" sz="quarter" idx="12"/>
          </p:nvPr>
        </p:nvSpPr>
        <p:spPr/>
        <p:txBody>
          <a:bodyPr/>
          <a:lstStyle/>
          <a:p>
            <a:fld id="{1D056AA0-74DD-4034-BF91-72B79374FF4E}" type="slidenum">
              <a:rPr lang="nl-NL" smtClean="0"/>
              <a:pPr/>
              <a:t>4</a:t>
            </a:fld>
            <a:endParaRPr lang="nl-NL"/>
          </a:p>
        </p:txBody>
      </p:sp>
    </p:spTree>
    <p:extLst>
      <p:ext uri="{BB962C8B-B14F-4D97-AF65-F5344CB8AC3E}">
        <p14:creationId xmlns:p14="http://schemas.microsoft.com/office/powerpoint/2010/main" val="3135839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2D8A02-CBBE-4D40-AAE5-BFAD0844F26D}"/>
              </a:ext>
            </a:extLst>
          </p:cNvPr>
          <p:cNvSpPr txBox="1">
            <a:spLocks/>
          </p:cNvSpPr>
          <p:nvPr/>
        </p:nvSpPr>
        <p:spPr>
          <a:xfrm>
            <a:off x="1338226" y="342244"/>
            <a:ext cx="6467547" cy="982616"/>
          </a:xfrm>
          <a:prstGeom prst="rect">
            <a:avLst/>
          </a:prstGeom>
        </p:spPr>
        <p:txBody>
          <a:bodyPr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800"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rPr>
              <a:t>De directe opbrengst voor ouders en jeugdigen in 2021  </a:t>
            </a:r>
          </a:p>
        </p:txBody>
      </p:sp>
      <p:sp>
        <p:nvSpPr>
          <p:cNvPr id="5" name="Rechthoek 4"/>
          <p:cNvSpPr/>
          <p:nvPr/>
        </p:nvSpPr>
        <p:spPr>
          <a:xfrm>
            <a:off x="4285694" y="1288294"/>
            <a:ext cx="4331647" cy="5047536"/>
          </a:xfrm>
          <a:prstGeom prst="rect">
            <a:avLst/>
          </a:prstGeom>
        </p:spPr>
        <p:txBody>
          <a:bodyPr wrap="square">
            <a:spAutoFit/>
          </a:bodyPr>
          <a:lstStyle/>
          <a:p>
            <a:r>
              <a:rPr lang="nl-NL" sz="1400" dirty="0">
                <a:cs typeface="Arial" panose="020B0604020202020204" pitchFamily="34" charset="0"/>
              </a:rPr>
              <a:t>Nieuwe voorzieningen gestart met steun en financiering:</a:t>
            </a:r>
          </a:p>
          <a:p>
            <a:pPr marL="177800" indent="-177800">
              <a:buFont typeface="Arial" pitchFamily="34" charset="0"/>
              <a:buChar char="•"/>
            </a:pPr>
            <a:r>
              <a:rPr lang="nl-NL" sz="1400" dirty="0" err="1">
                <a:cs typeface="Arial" panose="020B0604020202020204" pitchFamily="34" charset="0"/>
              </a:rPr>
              <a:t>Pactum</a:t>
            </a:r>
            <a:r>
              <a:rPr lang="nl-NL" sz="1400" dirty="0">
                <a:cs typeface="Arial" panose="020B0604020202020204" pitchFamily="34" charset="0"/>
              </a:rPr>
              <a:t> en Karakter:  </a:t>
            </a:r>
            <a:r>
              <a:rPr lang="nl-NL" sz="1400" b="1" dirty="0">
                <a:cs typeface="Arial" panose="020B0604020202020204" pitchFamily="34" charset="0"/>
              </a:rPr>
              <a:t>Onvoorwaardelijk Wonen </a:t>
            </a:r>
            <a:r>
              <a:rPr lang="nl-NL" sz="1400" dirty="0">
                <a:cs typeface="Arial" panose="020B0604020202020204" pitchFamily="34" charset="0"/>
              </a:rPr>
              <a:t>in Nijmegen. 2x4 jeugdigen met autisme en ernstige gedragsproblematiek  </a:t>
            </a:r>
          </a:p>
          <a:p>
            <a:pPr marL="177800" indent="-177800">
              <a:buFont typeface="Arial" pitchFamily="34" charset="0"/>
              <a:buChar char="•"/>
            </a:pPr>
            <a:r>
              <a:rPr lang="nl-NL" sz="1400" dirty="0" err="1">
                <a:cs typeface="Arial" panose="020B0604020202020204" pitchFamily="34" charset="0"/>
              </a:rPr>
              <a:t>Entrealindenhout</a:t>
            </a:r>
            <a:r>
              <a:rPr lang="nl-NL" sz="1400" dirty="0">
                <a:cs typeface="Arial" panose="020B0604020202020204" pitchFamily="34" charset="0"/>
              </a:rPr>
              <a:t> in Nijmegen: wonen in </a:t>
            </a:r>
            <a:r>
              <a:rPr lang="nl-NL" sz="1400" b="1" dirty="0">
                <a:cs typeface="Arial" panose="020B0604020202020204" pitchFamily="34" charset="0"/>
              </a:rPr>
              <a:t>‘t Huis </a:t>
            </a:r>
            <a:r>
              <a:rPr lang="nl-NL" sz="1400" dirty="0">
                <a:cs typeface="Arial" panose="020B0604020202020204" pitchFamily="34" charset="0"/>
              </a:rPr>
              <a:t>voor 4 kinderen met autisme en ernstige gedragsproblematiek. En in Arnhem </a:t>
            </a:r>
            <a:r>
              <a:rPr lang="nl-NL" sz="1400" b="1" dirty="0">
                <a:cs typeface="Arial" panose="020B0604020202020204" pitchFamily="34" charset="0"/>
              </a:rPr>
              <a:t>de </a:t>
            </a:r>
            <a:r>
              <a:rPr lang="nl-NL" sz="1400" b="1" dirty="0" err="1">
                <a:cs typeface="Arial" panose="020B0604020202020204" pitchFamily="34" charset="0"/>
              </a:rPr>
              <a:t>Lodge</a:t>
            </a:r>
            <a:r>
              <a:rPr lang="nl-NL" sz="1400" b="1" dirty="0">
                <a:cs typeface="Arial" panose="020B0604020202020204" pitchFamily="34" charset="0"/>
              </a:rPr>
              <a:t> </a:t>
            </a:r>
            <a:r>
              <a:rPr lang="nl-NL" sz="1400" dirty="0">
                <a:cs typeface="Arial" panose="020B0604020202020204" pitchFamily="34" charset="0"/>
              </a:rPr>
              <a:t>voor 4 jeugdigen met ernstige </a:t>
            </a:r>
            <a:r>
              <a:rPr lang="nl-NL" sz="1400" dirty="0" err="1">
                <a:cs typeface="Arial" panose="020B0604020202020204" pitchFamily="34" charset="0"/>
              </a:rPr>
              <a:t>externaliserende</a:t>
            </a:r>
            <a:r>
              <a:rPr lang="nl-NL" sz="1400" dirty="0">
                <a:cs typeface="Arial" panose="020B0604020202020204" pitchFamily="34" charset="0"/>
              </a:rPr>
              <a:t> gedragsproblematiek. </a:t>
            </a:r>
          </a:p>
          <a:p>
            <a:pPr marL="177800" indent="-177800">
              <a:buFont typeface="Arial" pitchFamily="34" charset="0"/>
              <a:buChar char="•"/>
            </a:pPr>
            <a:r>
              <a:rPr lang="nl-NL" sz="1400" dirty="0">
                <a:cs typeface="Arial" panose="020B0604020202020204" pitchFamily="34" charset="0"/>
              </a:rPr>
              <a:t>En in Ede voor 4 jeugdigen </a:t>
            </a:r>
            <a:r>
              <a:rPr lang="nl-NL" sz="1400" b="1" dirty="0">
                <a:cs typeface="Arial" panose="020B0604020202020204" pitchFamily="34" charset="0"/>
              </a:rPr>
              <a:t>kort verblijf gezinshuis </a:t>
            </a:r>
            <a:r>
              <a:rPr lang="nl-NL" sz="1400" dirty="0">
                <a:cs typeface="Arial" panose="020B0604020202020204" pitchFamily="34" charset="0"/>
              </a:rPr>
              <a:t> Inzet daarbij is terug naar huis (moet nog starten). </a:t>
            </a:r>
          </a:p>
          <a:p>
            <a:r>
              <a:rPr lang="nl-NL" sz="1400" dirty="0">
                <a:cs typeface="Arial" panose="020B0604020202020204" pitchFamily="34" charset="0"/>
              </a:rPr>
              <a:t/>
            </a:r>
            <a:br>
              <a:rPr lang="nl-NL" sz="1400" dirty="0">
                <a:cs typeface="Arial" panose="020B0604020202020204" pitchFamily="34" charset="0"/>
              </a:rPr>
            </a:br>
            <a:r>
              <a:rPr lang="nl-NL" sz="1400" dirty="0">
                <a:cs typeface="Arial" panose="020B0604020202020204" pitchFamily="34" charset="0"/>
              </a:rPr>
              <a:t> </a:t>
            </a:r>
          </a:p>
          <a:p>
            <a:pPr marL="177800" indent="-177800">
              <a:buFont typeface="Arial" pitchFamily="34" charset="0"/>
              <a:buChar char="•"/>
            </a:pPr>
            <a:endParaRPr lang="nl-NL" sz="1400" dirty="0">
              <a:cs typeface="Arial" panose="020B0604020202020204" pitchFamily="34" charset="0"/>
            </a:endParaRPr>
          </a:p>
          <a:p>
            <a:pPr marL="177800" indent="-177800">
              <a:buFont typeface="Arial" pitchFamily="34" charset="0"/>
              <a:buChar char="•"/>
            </a:pPr>
            <a:endParaRPr lang="nl-NL" sz="1400" dirty="0">
              <a:cs typeface="Arial" panose="020B0604020202020204" pitchFamily="34" charset="0"/>
            </a:endParaRPr>
          </a:p>
          <a:p>
            <a:pPr marL="177800" indent="-177800">
              <a:buFont typeface="Arial" pitchFamily="34" charset="0"/>
              <a:buChar char="•"/>
            </a:pPr>
            <a:r>
              <a:rPr lang="nl-NL" sz="1400" dirty="0">
                <a:cs typeface="Arial" panose="020B0604020202020204" pitchFamily="34" charset="0"/>
              </a:rPr>
              <a:t>Project ‘stille vragen’, waarbij we jeugdigen opsporen nu in de JZ+, drie milieuvoorzieningen en </a:t>
            </a:r>
            <a:r>
              <a:rPr lang="nl-NL" sz="1400" dirty="0" err="1">
                <a:cs typeface="Arial" panose="020B0604020202020204" pitchFamily="34" charset="0"/>
              </a:rPr>
              <a:t>jGGZ</a:t>
            </a:r>
            <a:r>
              <a:rPr lang="nl-NL" sz="1400" dirty="0">
                <a:cs typeface="Arial" panose="020B0604020202020204" pitchFamily="34" charset="0"/>
              </a:rPr>
              <a:t> verblijven zonder perspectief, bij gebrek aan doorstromingsmogelijkheden. Samen met de regio’s gaan we maatwerk oplossingen zoeken.</a:t>
            </a:r>
          </a:p>
          <a:p>
            <a:pPr marL="177800" indent="-177800">
              <a:buFont typeface="Arial" pitchFamily="34" charset="0"/>
              <a:buChar char="•"/>
            </a:pPr>
            <a:r>
              <a:rPr lang="nl-NL" sz="1400" dirty="0">
                <a:cs typeface="Arial" panose="020B0604020202020204" pitchFamily="34" charset="0"/>
              </a:rPr>
              <a:t>Er wordt gewerkt aan alternatieven voor meiden in afhankelijkheidsrelaties en gezinsopname. Aanbieders willen hierin samenwerken. </a:t>
            </a:r>
          </a:p>
        </p:txBody>
      </p:sp>
      <p:sp>
        <p:nvSpPr>
          <p:cNvPr id="12" name="Rechthoek 11"/>
          <p:cNvSpPr/>
          <p:nvPr/>
        </p:nvSpPr>
        <p:spPr>
          <a:xfrm>
            <a:off x="2269442" y="1270006"/>
            <a:ext cx="3744416" cy="307777"/>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Organiseren van zorg</a:t>
            </a:r>
            <a:endParaRPr lang="nl-NL" sz="1400" dirty="0">
              <a:latin typeface="Segoe UI Black" pitchFamily="34" charset="0"/>
              <a:ea typeface="Segoe UI Black" pitchFamily="34" charset="0"/>
            </a:endParaRPr>
          </a:p>
        </p:txBody>
      </p:sp>
      <p:pic>
        <p:nvPicPr>
          <p:cNvPr id="18" name="Afbeelding 17" descr="regionale expertteams.png"/>
          <p:cNvPicPr>
            <a:picLocks noChangeAspect="1"/>
          </p:cNvPicPr>
          <p:nvPr/>
        </p:nvPicPr>
        <p:blipFill>
          <a:blip r:embed="rId2" cstate="print"/>
          <a:stretch>
            <a:fillRect/>
          </a:stretch>
        </p:blipFill>
        <p:spPr>
          <a:xfrm>
            <a:off x="526659" y="1666669"/>
            <a:ext cx="3759035" cy="2917972"/>
          </a:xfrm>
          <a:prstGeom prst="rect">
            <a:avLst/>
          </a:prstGeom>
        </p:spPr>
      </p:pic>
      <p:sp>
        <p:nvSpPr>
          <p:cNvPr id="7" name="Tijdelijke aanduiding voor dianummer 6">
            <a:extLst>
              <a:ext uri="{FF2B5EF4-FFF2-40B4-BE49-F238E27FC236}">
                <a16:creationId xmlns:a16="http://schemas.microsoft.com/office/drawing/2014/main" id="{92AFC263-DBFB-443C-9585-193A8AFD8ECE}"/>
              </a:ext>
            </a:extLst>
          </p:cNvPr>
          <p:cNvSpPr>
            <a:spLocks noGrp="1"/>
          </p:cNvSpPr>
          <p:nvPr>
            <p:ph type="sldNum" sz="quarter" idx="12"/>
          </p:nvPr>
        </p:nvSpPr>
        <p:spPr/>
        <p:txBody>
          <a:bodyPr/>
          <a:lstStyle/>
          <a:p>
            <a:fld id="{1D056AA0-74DD-4034-BF91-72B79374FF4E}" type="slidenum">
              <a:rPr lang="nl-NL" smtClean="0"/>
              <a:pPr/>
              <a:t>5</a:t>
            </a:fld>
            <a:endParaRPr lang="nl-NL"/>
          </a:p>
        </p:txBody>
      </p:sp>
      <p:sp>
        <p:nvSpPr>
          <p:cNvPr id="8" name="Tekstvak 7">
            <a:extLst>
              <a:ext uri="{FF2B5EF4-FFF2-40B4-BE49-F238E27FC236}">
                <a16:creationId xmlns:a16="http://schemas.microsoft.com/office/drawing/2014/main" id="{C21E68FF-766C-4F7E-9752-FBC30F4B98FF}"/>
              </a:ext>
            </a:extLst>
          </p:cNvPr>
          <p:cNvSpPr txBox="1"/>
          <p:nvPr/>
        </p:nvSpPr>
        <p:spPr>
          <a:xfrm>
            <a:off x="655526" y="4791693"/>
            <a:ext cx="3227832" cy="954107"/>
          </a:xfrm>
          <a:prstGeom prst="rect">
            <a:avLst/>
          </a:prstGeom>
          <a:noFill/>
        </p:spPr>
        <p:txBody>
          <a:bodyPr wrap="square" rtlCol="0">
            <a:spAutoFit/>
          </a:bodyPr>
          <a:lstStyle/>
          <a:p>
            <a:r>
              <a:rPr lang="nl-NL" sz="1400" dirty="0">
                <a:latin typeface="Segoe UI Black" pitchFamily="34" charset="0"/>
                <a:ea typeface="Segoe UI Black" pitchFamily="34" charset="0"/>
                <a:cs typeface="Arial" panose="020B0604020202020204" pitchFamily="34" charset="0"/>
              </a:rPr>
              <a:t>Voor 16 jeugdigen in Gelderland met weinig tot geen perspectief, is er een kleinschalige woonvoorziening ontwikkeld  </a:t>
            </a:r>
          </a:p>
        </p:txBody>
      </p:sp>
      <p:sp>
        <p:nvSpPr>
          <p:cNvPr id="9" name="Rechthoek 8">
            <a:extLst>
              <a:ext uri="{FF2B5EF4-FFF2-40B4-BE49-F238E27FC236}">
                <a16:creationId xmlns:a16="http://schemas.microsoft.com/office/drawing/2014/main" id="{556C419A-D8F6-4B29-8954-C5C6D5E6AD90}"/>
              </a:ext>
            </a:extLst>
          </p:cNvPr>
          <p:cNvSpPr/>
          <p:nvPr/>
        </p:nvSpPr>
        <p:spPr>
          <a:xfrm>
            <a:off x="4285694" y="3819215"/>
            <a:ext cx="3744416" cy="523220"/>
          </a:xfrm>
          <a:prstGeom prst="rect">
            <a:avLst/>
          </a:prstGeom>
        </p:spPr>
        <p:txBody>
          <a:bodyPr wrap="square">
            <a:spAutoFit/>
          </a:bodyPr>
          <a:lstStyle/>
          <a:p>
            <a:r>
              <a:rPr lang="nl-NL" sz="1400" dirty="0">
                <a:latin typeface="Segoe UI Black" pitchFamily="34" charset="0"/>
                <a:ea typeface="Segoe UI Black" pitchFamily="34" charset="0"/>
              </a:rPr>
              <a:t>Lopende acties die op korte termijn moeten leiden tot beter passende zorg </a:t>
            </a:r>
          </a:p>
        </p:txBody>
      </p:sp>
    </p:spTree>
    <p:extLst>
      <p:ext uri="{BB962C8B-B14F-4D97-AF65-F5344CB8AC3E}">
        <p14:creationId xmlns:p14="http://schemas.microsoft.com/office/powerpoint/2010/main" val="901804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2D8A02-CBBE-4D40-AAE5-BFAD0844F26D}"/>
              </a:ext>
            </a:extLst>
          </p:cNvPr>
          <p:cNvSpPr txBox="1">
            <a:spLocks/>
          </p:cNvSpPr>
          <p:nvPr/>
        </p:nvSpPr>
        <p:spPr>
          <a:xfrm>
            <a:off x="1338226" y="342244"/>
            <a:ext cx="6467547" cy="982616"/>
          </a:xfrm>
          <a:prstGeom prst="rect">
            <a:avLst/>
          </a:prstGeom>
        </p:spPr>
        <p:txBody>
          <a:bodyPr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800"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rPr>
              <a:t>De indirecte opbrengst in 2021  </a:t>
            </a:r>
          </a:p>
        </p:txBody>
      </p:sp>
      <p:sp>
        <p:nvSpPr>
          <p:cNvPr id="5" name="Rechthoek 4"/>
          <p:cNvSpPr/>
          <p:nvPr/>
        </p:nvSpPr>
        <p:spPr>
          <a:xfrm>
            <a:off x="4285694" y="1270006"/>
            <a:ext cx="4620562" cy="4616648"/>
          </a:xfrm>
          <a:prstGeom prst="rect">
            <a:avLst/>
          </a:prstGeom>
        </p:spPr>
        <p:txBody>
          <a:bodyPr wrap="square">
            <a:spAutoFit/>
          </a:bodyPr>
          <a:lstStyle/>
          <a:p>
            <a:pPr marL="177800" indent="-177800">
              <a:buFont typeface="Arial" pitchFamily="34" charset="0"/>
              <a:buChar char="•"/>
            </a:pPr>
            <a:r>
              <a:rPr lang="nl-NL" sz="1400" dirty="0">
                <a:cs typeface="Arial" panose="020B0604020202020204" pitchFamily="34" charset="0"/>
              </a:rPr>
              <a:t>Doorontwikkeling van organisaties voor </a:t>
            </a:r>
            <a:r>
              <a:rPr lang="nl-NL" sz="1400" b="1" dirty="0">
                <a:cs typeface="Arial" panose="020B0604020202020204" pitchFamily="34" charset="0"/>
              </a:rPr>
              <a:t>ervaringsdeskundigheid</a:t>
            </a:r>
            <a:r>
              <a:rPr lang="nl-NL" sz="1400" dirty="0">
                <a:cs typeface="Arial" panose="020B0604020202020204" pitchFamily="34" charset="0"/>
              </a:rPr>
              <a:t> en samenwerking tussen deze organisaties om ervaringsdeskundigheid beter op de kaart te zetten;</a:t>
            </a:r>
          </a:p>
          <a:p>
            <a:pPr marL="177800" indent="-177800">
              <a:buFont typeface="Arial" pitchFamily="34" charset="0"/>
              <a:buChar char="•"/>
            </a:pPr>
            <a:r>
              <a:rPr lang="nl-NL" sz="1400" dirty="0">
                <a:cs typeface="Arial" panose="020B0604020202020204" pitchFamily="34" charset="0"/>
              </a:rPr>
              <a:t>Samenwerking tussen </a:t>
            </a:r>
            <a:r>
              <a:rPr lang="nl-NL" sz="1400" b="1" dirty="0">
                <a:cs typeface="Arial" panose="020B0604020202020204" pitchFamily="34" charset="0"/>
              </a:rPr>
              <a:t>zorgaanbieders</a:t>
            </a:r>
            <a:r>
              <a:rPr lang="nl-NL" sz="1400" dirty="0">
                <a:cs typeface="Arial" panose="020B0604020202020204" pitchFamily="34" charset="0"/>
              </a:rPr>
              <a:t> die inspelen op hiaten in het zorglandschap;</a:t>
            </a:r>
          </a:p>
          <a:p>
            <a:pPr marL="177800" indent="-177800">
              <a:buFont typeface="Arial" pitchFamily="34" charset="0"/>
              <a:buChar char="•"/>
            </a:pPr>
            <a:r>
              <a:rPr lang="nl-NL" sz="1400" dirty="0">
                <a:cs typeface="Arial" panose="020B0604020202020204" pitchFamily="34" charset="0"/>
              </a:rPr>
              <a:t>De </a:t>
            </a:r>
            <a:r>
              <a:rPr lang="nl-NL" sz="1400" b="1" dirty="0">
                <a:cs typeface="Arial" panose="020B0604020202020204" pitchFamily="34" charset="0"/>
              </a:rPr>
              <a:t>Klankbordgroep</a:t>
            </a:r>
            <a:r>
              <a:rPr lang="nl-NL" sz="1400" dirty="0">
                <a:cs typeface="Arial" panose="020B0604020202020204" pitchFamily="34" charset="0"/>
              </a:rPr>
              <a:t> van BOEG waar vertegenwoordigers van alle gremia knelpunten bespreken en oplossingsrichtingen;</a:t>
            </a:r>
          </a:p>
          <a:p>
            <a:pPr marL="177800" indent="-177800">
              <a:buFont typeface="Arial" pitchFamily="34" charset="0"/>
              <a:buChar char="•"/>
            </a:pPr>
            <a:r>
              <a:rPr lang="nl-NL" sz="1400" dirty="0">
                <a:cs typeface="Arial" panose="020B0604020202020204" pitchFamily="34" charset="0"/>
              </a:rPr>
              <a:t>De opzet van het netwerk </a:t>
            </a:r>
            <a:r>
              <a:rPr lang="nl-NL" sz="1400" b="1" i="1" dirty="0">
                <a:cs typeface="Arial" panose="020B0604020202020204" pitchFamily="34" charset="0"/>
              </a:rPr>
              <a:t>Jeugdhulp Gelderland leert! </a:t>
            </a:r>
            <a:r>
              <a:rPr lang="nl-NL" sz="1400" dirty="0">
                <a:cs typeface="Arial" panose="020B0604020202020204" pitchFamily="34" charset="0"/>
              </a:rPr>
              <a:t>waarin de Hogescholen, zorgaanbieders, Kenniswerkplaatsen, </a:t>
            </a:r>
            <a:r>
              <a:rPr lang="nl-NL" sz="1400" dirty="0" err="1">
                <a:cs typeface="Arial" panose="020B0604020202020204" pitchFamily="34" charset="0"/>
              </a:rPr>
              <a:t>GI’s</a:t>
            </a:r>
            <a:r>
              <a:rPr lang="nl-NL" sz="1400" dirty="0">
                <a:cs typeface="Arial" panose="020B0604020202020204" pitchFamily="34" charset="0"/>
              </a:rPr>
              <a:t> en jeugdhulpregio’s samen werken om het leren te stimuleren en ondersteunen; </a:t>
            </a:r>
          </a:p>
          <a:p>
            <a:pPr marL="177800" indent="-177800">
              <a:buFont typeface="Arial" pitchFamily="34" charset="0"/>
              <a:buChar char="•"/>
            </a:pPr>
            <a:r>
              <a:rPr lang="nl-NL" sz="1400" dirty="0">
                <a:cs typeface="Arial" panose="020B0604020202020204" pitchFamily="34" charset="0"/>
              </a:rPr>
              <a:t>De introductie van het eerste thema voor leren: de </a:t>
            </a:r>
            <a:r>
              <a:rPr lang="nl-NL" sz="1400" b="1" dirty="0">
                <a:cs typeface="Arial" panose="020B0604020202020204" pitchFamily="34" charset="0"/>
              </a:rPr>
              <a:t>Verklarende Analyse</a:t>
            </a:r>
            <a:r>
              <a:rPr lang="nl-NL" sz="1400" dirty="0">
                <a:cs typeface="Arial" panose="020B0604020202020204" pitchFamily="34" charset="0"/>
              </a:rPr>
              <a:t>;</a:t>
            </a:r>
          </a:p>
          <a:p>
            <a:pPr marL="177800" indent="-177800">
              <a:buFont typeface="Arial" pitchFamily="34" charset="0"/>
              <a:buChar char="•"/>
            </a:pPr>
            <a:r>
              <a:rPr lang="nl-NL" sz="1400" dirty="0">
                <a:cs typeface="Arial" panose="020B0604020202020204" pitchFamily="34" charset="0"/>
              </a:rPr>
              <a:t>Het opleiden van 6 </a:t>
            </a:r>
            <a:r>
              <a:rPr lang="nl-NL" sz="1400" b="1" dirty="0">
                <a:cs typeface="Arial" panose="020B0604020202020204" pitchFamily="34" charset="0"/>
              </a:rPr>
              <a:t>casusonderzoekers</a:t>
            </a:r>
            <a:r>
              <a:rPr lang="nl-NL" sz="1400" dirty="0">
                <a:cs typeface="Arial" panose="020B0604020202020204" pitchFamily="34" charset="0"/>
              </a:rPr>
              <a:t> volgens de methodiek van </a:t>
            </a:r>
            <a:r>
              <a:rPr lang="nl-NL" sz="1400" dirty="0" err="1">
                <a:cs typeface="Arial" panose="020B0604020202020204" pitchFamily="34" charset="0"/>
              </a:rPr>
              <a:t>Ketenbreed</a:t>
            </a:r>
            <a:r>
              <a:rPr lang="nl-NL" sz="1400" dirty="0">
                <a:cs typeface="Arial" panose="020B0604020202020204" pitchFamily="34" charset="0"/>
              </a:rPr>
              <a:t> Leren. Zij kunnen individuele casussen onderzoeken om ervan te leren; </a:t>
            </a:r>
          </a:p>
          <a:p>
            <a:pPr marL="177800" indent="-177800">
              <a:buFont typeface="Arial" pitchFamily="34" charset="0"/>
              <a:buChar char="•"/>
            </a:pPr>
            <a:r>
              <a:rPr lang="nl-NL" sz="1400" dirty="0">
                <a:cs typeface="Arial" panose="020B0604020202020204" pitchFamily="34" charset="0"/>
              </a:rPr>
              <a:t>Toekenning van subsidie voor praktijk onderzoek naar de succesfactoren en belemmeringen bij de inzet van </a:t>
            </a:r>
            <a:r>
              <a:rPr lang="nl-NL" sz="1400" b="1" dirty="0">
                <a:cs typeface="Arial" panose="020B0604020202020204" pitchFamily="34" charset="0"/>
              </a:rPr>
              <a:t>natuurlijk mentorschap</a:t>
            </a:r>
            <a:r>
              <a:rPr lang="nl-NL" sz="1400" dirty="0">
                <a:cs typeface="Arial" panose="020B0604020202020204" pitchFamily="34" charset="0"/>
              </a:rPr>
              <a:t>;  </a:t>
            </a:r>
          </a:p>
        </p:txBody>
      </p:sp>
      <p:pic>
        <p:nvPicPr>
          <p:cNvPr id="18" name="Afbeelding 17" descr="regionale expertteams.png"/>
          <p:cNvPicPr>
            <a:picLocks noChangeAspect="1"/>
          </p:cNvPicPr>
          <p:nvPr/>
        </p:nvPicPr>
        <p:blipFill>
          <a:blip r:embed="rId2" cstate="print"/>
          <a:stretch>
            <a:fillRect/>
          </a:stretch>
        </p:blipFill>
        <p:spPr>
          <a:xfrm>
            <a:off x="526659" y="1666669"/>
            <a:ext cx="3759035" cy="2917972"/>
          </a:xfrm>
          <a:prstGeom prst="rect">
            <a:avLst/>
          </a:prstGeom>
        </p:spPr>
      </p:pic>
      <p:sp>
        <p:nvSpPr>
          <p:cNvPr id="7" name="Tijdelijke aanduiding voor dianummer 6">
            <a:extLst>
              <a:ext uri="{FF2B5EF4-FFF2-40B4-BE49-F238E27FC236}">
                <a16:creationId xmlns:a16="http://schemas.microsoft.com/office/drawing/2014/main" id="{92AFC263-DBFB-443C-9585-193A8AFD8ECE}"/>
              </a:ext>
            </a:extLst>
          </p:cNvPr>
          <p:cNvSpPr>
            <a:spLocks noGrp="1"/>
          </p:cNvSpPr>
          <p:nvPr>
            <p:ph type="sldNum" sz="quarter" idx="12"/>
          </p:nvPr>
        </p:nvSpPr>
        <p:spPr/>
        <p:txBody>
          <a:bodyPr/>
          <a:lstStyle/>
          <a:p>
            <a:fld id="{1D056AA0-74DD-4034-BF91-72B79374FF4E}" type="slidenum">
              <a:rPr lang="nl-NL" smtClean="0"/>
              <a:pPr/>
              <a:t>6</a:t>
            </a:fld>
            <a:endParaRPr lang="nl-NL"/>
          </a:p>
        </p:txBody>
      </p:sp>
      <p:sp>
        <p:nvSpPr>
          <p:cNvPr id="8" name="Tekstvak 7">
            <a:extLst>
              <a:ext uri="{FF2B5EF4-FFF2-40B4-BE49-F238E27FC236}">
                <a16:creationId xmlns:a16="http://schemas.microsoft.com/office/drawing/2014/main" id="{C21E68FF-766C-4F7E-9752-FBC30F4B98FF}"/>
              </a:ext>
            </a:extLst>
          </p:cNvPr>
          <p:cNvSpPr txBox="1"/>
          <p:nvPr/>
        </p:nvSpPr>
        <p:spPr>
          <a:xfrm>
            <a:off x="655526" y="4791693"/>
            <a:ext cx="3227832" cy="1169551"/>
          </a:xfrm>
          <a:prstGeom prst="rect">
            <a:avLst/>
          </a:prstGeom>
          <a:noFill/>
        </p:spPr>
        <p:txBody>
          <a:bodyPr wrap="square" rtlCol="0">
            <a:spAutoFit/>
          </a:bodyPr>
          <a:lstStyle/>
          <a:p>
            <a:r>
              <a:rPr lang="nl-NL" sz="1400" dirty="0">
                <a:latin typeface="Segoe UI Black" pitchFamily="34" charset="0"/>
                <a:ea typeface="Segoe UI Black" pitchFamily="34" charset="0"/>
                <a:cs typeface="Arial" panose="020B0604020202020204" pitchFamily="34" charset="0"/>
              </a:rPr>
              <a:t>Kennisontwikkeling, - uitwisseling en samenwerking in Gelderland tussen gemeenten, ervaringsdeskundigen, aanbieders en </a:t>
            </a:r>
            <a:r>
              <a:rPr lang="nl-NL" sz="1400" dirty="0" err="1">
                <a:latin typeface="Segoe UI Black" pitchFamily="34" charset="0"/>
                <a:ea typeface="Segoe UI Black" pitchFamily="34" charset="0"/>
                <a:cs typeface="Arial" panose="020B0604020202020204" pitchFamily="34" charset="0"/>
              </a:rPr>
              <a:t>GI’s</a:t>
            </a:r>
            <a:r>
              <a:rPr lang="nl-NL" sz="1400" dirty="0">
                <a:latin typeface="Segoe UI Black" pitchFamily="34" charset="0"/>
                <a:ea typeface="Segoe UI Black" pitchFamily="34" charset="0"/>
                <a:cs typeface="Arial" panose="020B0604020202020204" pitchFamily="34" charset="0"/>
              </a:rPr>
              <a:t>. </a:t>
            </a:r>
          </a:p>
        </p:txBody>
      </p:sp>
    </p:spTree>
    <p:extLst>
      <p:ext uri="{BB962C8B-B14F-4D97-AF65-F5344CB8AC3E}">
        <p14:creationId xmlns:p14="http://schemas.microsoft.com/office/powerpoint/2010/main" val="1950177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2D8A02-CBBE-4D40-AAE5-BFAD0844F26D}"/>
              </a:ext>
            </a:extLst>
          </p:cNvPr>
          <p:cNvSpPr txBox="1">
            <a:spLocks/>
          </p:cNvSpPr>
          <p:nvPr/>
        </p:nvSpPr>
        <p:spPr>
          <a:xfrm>
            <a:off x="1338226" y="342244"/>
            <a:ext cx="6467547" cy="982616"/>
          </a:xfrm>
          <a:prstGeom prst="rect">
            <a:avLst/>
          </a:prstGeom>
        </p:spPr>
        <p:txBody>
          <a:bodyPr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800"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rPr>
              <a:t>De indirecte opbrengst in 2021  </a:t>
            </a:r>
          </a:p>
        </p:txBody>
      </p:sp>
      <p:sp>
        <p:nvSpPr>
          <p:cNvPr id="5" name="Rechthoek 4"/>
          <p:cNvSpPr/>
          <p:nvPr/>
        </p:nvSpPr>
        <p:spPr>
          <a:xfrm>
            <a:off x="4417403" y="1983238"/>
            <a:ext cx="4199938" cy="2246769"/>
          </a:xfrm>
          <a:prstGeom prst="rect">
            <a:avLst/>
          </a:prstGeom>
        </p:spPr>
        <p:txBody>
          <a:bodyPr wrap="square">
            <a:spAutoFit/>
          </a:bodyPr>
          <a:lstStyle/>
          <a:p>
            <a:pPr marL="177800" indent="-177800">
              <a:buFont typeface="Arial" pitchFamily="34" charset="0"/>
              <a:buChar char="•"/>
            </a:pPr>
            <a:r>
              <a:rPr lang="nl-NL" sz="1400" dirty="0">
                <a:cs typeface="Arial" panose="020B0604020202020204" pitchFamily="34" charset="0"/>
              </a:rPr>
              <a:t>De start van </a:t>
            </a:r>
            <a:r>
              <a:rPr lang="nl-NL" sz="1400" b="1" dirty="0">
                <a:cs typeface="Arial" panose="020B0604020202020204" pitchFamily="34" charset="0"/>
              </a:rPr>
              <a:t>K-EET</a:t>
            </a:r>
            <a:r>
              <a:rPr lang="nl-NL" sz="1400" dirty="0">
                <a:cs typeface="Arial" panose="020B0604020202020204" pitchFamily="34" charset="0"/>
              </a:rPr>
              <a:t>, het netwerk van professionals om jeugdigen met eetstoornissen betere en sneller hulp te bieden;</a:t>
            </a:r>
          </a:p>
          <a:p>
            <a:pPr marL="177800" indent="-177800">
              <a:buFont typeface="Arial" pitchFamily="34" charset="0"/>
              <a:buChar char="•"/>
            </a:pPr>
            <a:r>
              <a:rPr lang="nl-NL" sz="1400" dirty="0" err="1">
                <a:cs typeface="Arial" panose="020B0604020202020204" pitchFamily="34" charset="0"/>
              </a:rPr>
              <a:t>JeugdzorgPlus</a:t>
            </a:r>
            <a:r>
              <a:rPr lang="nl-NL" sz="1400" dirty="0">
                <a:cs typeface="Arial" panose="020B0604020202020204" pitchFamily="34" charset="0"/>
              </a:rPr>
              <a:t> aanbieders en overige aanbieders zijn in gesprek om </a:t>
            </a:r>
            <a:r>
              <a:rPr lang="nl-NL" sz="1400" b="1" dirty="0">
                <a:cs typeface="Arial" panose="020B0604020202020204" pitchFamily="34" charset="0"/>
              </a:rPr>
              <a:t>doorlopende zorglijnen </a:t>
            </a:r>
            <a:r>
              <a:rPr lang="nl-NL" sz="1400" dirty="0">
                <a:cs typeface="Arial" panose="020B0604020202020204" pitchFamily="34" charset="0"/>
              </a:rPr>
              <a:t>te ontwikkelen om de uitstroom te verbeteren;</a:t>
            </a:r>
          </a:p>
          <a:p>
            <a:pPr marL="177800" indent="-177800">
              <a:buFont typeface="Arial" pitchFamily="34" charset="0"/>
              <a:buChar char="•"/>
            </a:pPr>
            <a:r>
              <a:rPr lang="nl-NL" sz="1400" dirty="0">
                <a:cs typeface="Arial" panose="020B0604020202020204" pitchFamily="34" charset="0"/>
              </a:rPr>
              <a:t>Alle Gelderse Regionale Expertteams gaan vanaf 1/1/2022 de </a:t>
            </a:r>
            <a:r>
              <a:rPr lang="nl-NL" sz="1400" b="1" dirty="0">
                <a:cs typeface="Arial" panose="020B0604020202020204" pitchFamily="34" charset="0"/>
              </a:rPr>
              <a:t>casuïstiek in een digitale landelijke monitor </a:t>
            </a:r>
            <a:r>
              <a:rPr lang="nl-NL" sz="1400" dirty="0">
                <a:cs typeface="Arial" panose="020B0604020202020204" pitchFamily="34" charset="0"/>
              </a:rPr>
              <a:t>registreren voor analyse en leren; </a:t>
            </a:r>
          </a:p>
          <a:p>
            <a:endParaRPr lang="nl-NL" sz="1400" dirty="0">
              <a:cs typeface="Arial" panose="020B0604020202020204" pitchFamily="34" charset="0"/>
            </a:endParaRPr>
          </a:p>
        </p:txBody>
      </p:sp>
      <p:pic>
        <p:nvPicPr>
          <p:cNvPr id="18" name="Afbeelding 17" descr="regionale expertteams.png"/>
          <p:cNvPicPr>
            <a:picLocks noChangeAspect="1"/>
          </p:cNvPicPr>
          <p:nvPr/>
        </p:nvPicPr>
        <p:blipFill>
          <a:blip r:embed="rId2" cstate="print"/>
          <a:stretch>
            <a:fillRect/>
          </a:stretch>
        </p:blipFill>
        <p:spPr>
          <a:xfrm>
            <a:off x="526659" y="1666669"/>
            <a:ext cx="3759035" cy="2917972"/>
          </a:xfrm>
          <a:prstGeom prst="rect">
            <a:avLst/>
          </a:prstGeom>
        </p:spPr>
      </p:pic>
      <p:sp>
        <p:nvSpPr>
          <p:cNvPr id="7" name="Tijdelijke aanduiding voor dianummer 6">
            <a:extLst>
              <a:ext uri="{FF2B5EF4-FFF2-40B4-BE49-F238E27FC236}">
                <a16:creationId xmlns:a16="http://schemas.microsoft.com/office/drawing/2014/main" id="{92AFC263-DBFB-443C-9585-193A8AFD8ECE}"/>
              </a:ext>
            </a:extLst>
          </p:cNvPr>
          <p:cNvSpPr>
            <a:spLocks noGrp="1"/>
          </p:cNvSpPr>
          <p:nvPr>
            <p:ph type="sldNum" sz="quarter" idx="12"/>
          </p:nvPr>
        </p:nvSpPr>
        <p:spPr/>
        <p:txBody>
          <a:bodyPr/>
          <a:lstStyle/>
          <a:p>
            <a:fld id="{1D056AA0-74DD-4034-BF91-72B79374FF4E}" type="slidenum">
              <a:rPr lang="nl-NL" smtClean="0"/>
              <a:pPr/>
              <a:t>7</a:t>
            </a:fld>
            <a:endParaRPr lang="nl-NL"/>
          </a:p>
        </p:txBody>
      </p:sp>
      <p:sp>
        <p:nvSpPr>
          <p:cNvPr id="8" name="Tekstvak 7">
            <a:extLst>
              <a:ext uri="{FF2B5EF4-FFF2-40B4-BE49-F238E27FC236}">
                <a16:creationId xmlns:a16="http://schemas.microsoft.com/office/drawing/2014/main" id="{C21E68FF-766C-4F7E-9752-FBC30F4B98FF}"/>
              </a:ext>
            </a:extLst>
          </p:cNvPr>
          <p:cNvSpPr txBox="1"/>
          <p:nvPr/>
        </p:nvSpPr>
        <p:spPr>
          <a:xfrm>
            <a:off x="655526" y="4791693"/>
            <a:ext cx="3227832" cy="1169551"/>
          </a:xfrm>
          <a:prstGeom prst="rect">
            <a:avLst/>
          </a:prstGeom>
          <a:noFill/>
        </p:spPr>
        <p:txBody>
          <a:bodyPr wrap="square" rtlCol="0">
            <a:spAutoFit/>
          </a:bodyPr>
          <a:lstStyle/>
          <a:p>
            <a:r>
              <a:rPr lang="nl-NL" sz="1400" dirty="0">
                <a:latin typeface="Segoe UI Black" pitchFamily="34" charset="0"/>
                <a:ea typeface="Segoe UI Black" pitchFamily="34" charset="0"/>
                <a:cs typeface="Arial" panose="020B0604020202020204" pitchFamily="34" charset="0"/>
              </a:rPr>
              <a:t>Kennisontwikkeling, - uitwisseling en samenwerking in Gelderland tussen gemeenten, ervaringsdeskundigen, aanbieders en </a:t>
            </a:r>
            <a:r>
              <a:rPr lang="nl-NL" sz="1400" dirty="0" err="1">
                <a:latin typeface="Segoe UI Black" pitchFamily="34" charset="0"/>
                <a:ea typeface="Segoe UI Black" pitchFamily="34" charset="0"/>
                <a:cs typeface="Arial" panose="020B0604020202020204" pitchFamily="34" charset="0"/>
              </a:rPr>
              <a:t>GI’s</a:t>
            </a:r>
            <a:r>
              <a:rPr lang="nl-NL" sz="1400" dirty="0">
                <a:latin typeface="Segoe UI Black" pitchFamily="34" charset="0"/>
                <a:ea typeface="Segoe UI Black" pitchFamily="34" charset="0"/>
                <a:cs typeface="Arial" panose="020B0604020202020204" pitchFamily="34" charset="0"/>
              </a:rPr>
              <a:t>. </a:t>
            </a:r>
          </a:p>
        </p:txBody>
      </p:sp>
    </p:spTree>
    <p:extLst>
      <p:ext uri="{BB962C8B-B14F-4D97-AF65-F5344CB8AC3E}">
        <p14:creationId xmlns:p14="http://schemas.microsoft.com/office/powerpoint/2010/main" val="4089353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2D8A02-CBBE-4D40-AAE5-BFAD0844F26D}"/>
              </a:ext>
            </a:extLst>
          </p:cNvPr>
          <p:cNvSpPr txBox="1">
            <a:spLocks/>
          </p:cNvSpPr>
          <p:nvPr/>
        </p:nvSpPr>
        <p:spPr>
          <a:xfrm>
            <a:off x="1338226" y="342244"/>
            <a:ext cx="6467547" cy="982616"/>
          </a:xfrm>
          <a:prstGeom prst="rect">
            <a:avLst/>
          </a:prstGeom>
        </p:spPr>
        <p:txBody>
          <a:bodyPr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800"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rPr>
              <a:t>De indirecte opbrengst in 2021  </a:t>
            </a:r>
          </a:p>
        </p:txBody>
      </p:sp>
      <p:sp>
        <p:nvSpPr>
          <p:cNvPr id="5" name="Rechthoek 4"/>
          <p:cNvSpPr/>
          <p:nvPr/>
        </p:nvSpPr>
        <p:spPr>
          <a:xfrm>
            <a:off x="4279392" y="1919230"/>
            <a:ext cx="4209082" cy="3539430"/>
          </a:xfrm>
          <a:prstGeom prst="rect">
            <a:avLst/>
          </a:prstGeom>
        </p:spPr>
        <p:txBody>
          <a:bodyPr wrap="square">
            <a:spAutoFit/>
          </a:bodyPr>
          <a:lstStyle/>
          <a:p>
            <a:pPr marL="177800" indent="-177800">
              <a:buFont typeface="Arial" pitchFamily="34" charset="0"/>
              <a:buChar char="•"/>
            </a:pPr>
            <a:r>
              <a:rPr lang="nl-NL" sz="1400" dirty="0">
                <a:cs typeface="Arial" panose="020B0604020202020204" pitchFamily="34" charset="0"/>
              </a:rPr>
              <a:t>Netwerk van voorzitters van de 7 </a:t>
            </a:r>
            <a:r>
              <a:rPr lang="nl-NL" sz="1400" b="1" dirty="0">
                <a:cs typeface="Arial" panose="020B0604020202020204" pitchFamily="34" charset="0"/>
              </a:rPr>
              <a:t>Regionaal Expertteams </a:t>
            </a:r>
            <a:r>
              <a:rPr lang="nl-NL" sz="1400" dirty="0">
                <a:cs typeface="Arial" panose="020B0604020202020204" pitchFamily="34" charset="0"/>
              </a:rPr>
              <a:t>die ervaringen uitwisselen en van elkaar leren;   </a:t>
            </a:r>
            <a:endParaRPr lang="nl-NL" sz="1400" dirty="0"/>
          </a:p>
          <a:p>
            <a:pPr marL="177800" indent="-177800">
              <a:buFont typeface="Arial" pitchFamily="34" charset="0"/>
              <a:buChar char="•"/>
            </a:pPr>
            <a:r>
              <a:rPr lang="nl-NL" sz="1400" dirty="0">
                <a:cs typeface="Arial" panose="020B0604020202020204" pitchFamily="34" charset="0"/>
              </a:rPr>
              <a:t>Netwerk van </a:t>
            </a:r>
            <a:r>
              <a:rPr lang="nl-NL" sz="1400" b="1" dirty="0">
                <a:cs typeface="Arial" panose="020B0604020202020204" pitchFamily="34" charset="0"/>
              </a:rPr>
              <a:t>contractmanagers</a:t>
            </a:r>
            <a:r>
              <a:rPr lang="nl-NL" sz="1400" dirty="0">
                <a:cs typeface="Arial" panose="020B0604020202020204" pitchFamily="34" charset="0"/>
              </a:rPr>
              <a:t> van de 7 jeugdhulpregio’s die ervaringen uitwisselen en van elkaar leren;  </a:t>
            </a:r>
          </a:p>
          <a:p>
            <a:pPr marL="177800" indent="-177800">
              <a:buFont typeface="Arial" pitchFamily="34" charset="0"/>
              <a:buChar char="•"/>
            </a:pPr>
            <a:r>
              <a:rPr lang="nl-NL" sz="1400" b="1" dirty="0">
                <a:cs typeface="Arial" panose="020B0604020202020204" pitchFamily="34" charset="0"/>
              </a:rPr>
              <a:t>Essentiële jeugdhulp functies </a:t>
            </a:r>
            <a:r>
              <a:rPr lang="nl-NL" sz="1400" dirty="0">
                <a:cs typeface="Arial" panose="020B0604020202020204" pitchFamily="34" charset="0"/>
              </a:rPr>
              <a:t>worden in kaart gebracht;</a:t>
            </a:r>
          </a:p>
          <a:p>
            <a:pPr marL="177800" indent="-177800">
              <a:buFont typeface="Arial" pitchFamily="34" charset="0"/>
              <a:buChar char="•"/>
            </a:pPr>
            <a:r>
              <a:rPr lang="nl-NL" sz="1400" dirty="0">
                <a:cs typeface="Arial" panose="020B0604020202020204" pitchFamily="34" charset="0"/>
              </a:rPr>
              <a:t>Landelijke projecten zijn verbonden met regionale initiatieven om de </a:t>
            </a:r>
            <a:r>
              <a:rPr lang="nl-NL" sz="1400" b="1" dirty="0">
                <a:cs typeface="Arial" panose="020B0604020202020204" pitchFamily="34" charset="0"/>
              </a:rPr>
              <a:t>effecten </a:t>
            </a:r>
            <a:r>
              <a:rPr lang="nl-NL" sz="1400" dirty="0">
                <a:cs typeface="Arial" panose="020B0604020202020204" pitchFamily="34" charset="0"/>
              </a:rPr>
              <a:t>te</a:t>
            </a:r>
            <a:r>
              <a:rPr lang="nl-NL" sz="1400" b="1" dirty="0">
                <a:cs typeface="Arial" panose="020B0604020202020204" pitchFamily="34" charset="0"/>
              </a:rPr>
              <a:t> vergroten </a:t>
            </a:r>
            <a:r>
              <a:rPr lang="nl-NL" sz="1400" dirty="0">
                <a:cs typeface="Arial" panose="020B0604020202020204" pitchFamily="34" charset="0"/>
              </a:rPr>
              <a:t>(zoals vastgoedtransitie </a:t>
            </a:r>
            <a:r>
              <a:rPr lang="nl-NL" sz="1400" dirty="0" err="1">
                <a:cs typeface="Arial" panose="020B0604020202020204" pitchFamily="34" charset="0"/>
              </a:rPr>
              <a:t>JeugdzorgPlus</a:t>
            </a:r>
            <a:r>
              <a:rPr lang="nl-NL" sz="1400" dirty="0">
                <a:cs typeface="Arial" panose="020B0604020202020204" pitchFamily="34" charset="0"/>
              </a:rPr>
              <a:t>, vastgoedtransitie drie-</a:t>
            </a:r>
            <a:r>
              <a:rPr lang="nl-NL" sz="1400" dirty="0" err="1">
                <a:cs typeface="Arial" panose="020B0604020202020204" pitchFamily="34" charset="0"/>
              </a:rPr>
              <a:t>milieusvoorzieningen</a:t>
            </a:r>
            <a:r>
              <a:rPr lang="nl-NL" sz="1400" dirty="0">
                <a:cs typeface="Arial" panose="020B0604020202020204" pitchFamily="34" charset="0"/>
              </a:rPr>
              <a:t> met essentiële functies en Gelderse ambities);</a:t>
            </a:r>
          </a:p>
          <a:p>
            <a:pPr marL="177800" indent="-177800">
              <a:buFont typeface="Arial" pitchFamily="34" charset="0"/>
              <a:buChar char="•"/>
            </a:pPr>
            <a:r>
              <a:rPr lang="nl-NL" sz="1400" dirty="0">
                <a:cs typeface="Arial" panose="020B0604020202020204" pitchFamily="34" charset="0"/>
              </a:rPr>
              <a:t>Samenwerking van </a:t>
            </a:r>
            <a:r>
              <a:rPr lang="nl-NL" sz="1400" b="1" dirty="0">
                <a:cs typeface="Arial" panose="020B0604020202020204" pitchFamily="34" charset="0"/>
              </a:rPr>
              <a:t>BOEG met Gelderse Verbeteragenda </a:t>
            </a:r>
          </a:p>
          <a:p>
            <a:r>
              <a:rPr lang="nl-NL" sz="1400" dirty="0">
                <a:cs typeface="Arial" panose="020B0604020202020204" pitchFamily="34" charset="0"/>
              </a:rPr>
              <a:t>Kortom: we pakken het samen op! </a:t>
            </a:r>
          </a:p>
        </p:txBody>
      </p:sp>
      <p:pic>
        <p:nvPicPr>
          <p:cNvPr id="18" name="Afbeelding 17" descr="regionale expertteams.png"/>
          <p:cNvPicPr>
            <a:picLocks noChangeAspect="1"/>
          </p:cNvPicPr>
          <p:nvPr/>
        </p:nvPicPr>
        <p:blipFill>
          <a:blip r:embed="rId2" cstate="print"/>
          <a:stretch>
            <a:fillRect/>
          </a:stretch>
        </p:blipFill>
        <p:spPr>
          <a:xfrm>
            <a:off x="526659" y="1666669"/>
            <a:ext cx="3759035" cy="2917972"/>
          </a:xfrm>
          <a:prstGeom prst="rect">
            <a:avLst/>
          </a:prstGeom>
        </p:spPr>
      </p:pic>
      <p:sp>
        <p:nvSpPr>
          <p:cNvPr id="7" name="Tijdelijke aanduiding voor dianummer 6">
            <a:extLst>
              <a:ext uri="{FF2B5EF4-FFF2-40B4-BE49-F238E27FC236}">
                <a16:creationId xmlns:a16="http://schemas.microsoft.com/office/drawing/2014/main" id="{92AFC263-DBFB-443C-9585-193A8AFD8ECE}"/>
              </a:ext>
            </a:extLst>
          </p:cNvPr>
          <p:cNvSpPr>
            <a:spLocks noGrp="1"/>
          </p:cNvSpPr>
          <p:nvPr>
            <p:ph type="sldNum" sz="quarter" idx="12"/>
          </p:nvPr>
        </p:nvSpPr>
        <p:spPr/>
        <p:txBody>
          <a:bodyPr/>
          <a:lstStyle/>
          <a:p>
            <a:fld id="{1D056AA0-74DD-4034-BF91-72B79374FF4E}" type="slidenum">
              <a:rPr lang="nl-NL" smtClean="0"/>
              <a:pPr/>
              <a:t>8</a:t>
            </a:fld>
            <a:endParaRPr lang="nl-NL"/>
          </a:p>
        </p:txBody>
      </p:sp>
      <p:sp>
        <p:nvSpPr>
          <p:cNvPr id="8" name="Tekstvak 7">
            <a:extLst>
              <a:ext uri="{FF2B5EF4-FFF2-40B4-BE49-F238E27FC236}">
                <a16:creationId xmlns:a16="http://schemas.microsoft.com/office/drawing/2014/main" id="{C21E68FF-766C-4F7E-9752-FBC30F4B98FF}"/>
              </a:ext>
            </a:extLst>
          </p:cNvPr>
          <p:cNvSpPr txBox="1"/>
          <p:nvPr/>
        </p:nvSpPr>
        <p:spPr>
          <a:xfrm>
            <a:off x="655526" y="4791693"/>
            <a:ext cx="3227832" cy="738664"/>
          </a:xfrm>
          <a:prstGeom prst="rect">
            <a:avLst/>
          </a:prstGeom>
          <a:noFill/>
        </p:spPr>
        <p:txBody>
          <a:bodyPr wrap="square" rtlCol="0">
            <a:spAutoFit/>
          </a:bodyPr>
          <a:lstStyle/>
          <a:p>
            <a:r>
              <a:rPr lang="nl-NL" sz="1400" dirty="0">
                <a:latin typeface="Segoe UI Black" pitchFamily="34" charset="0"/>
                <a:ea typeface="Segoe UI Black" pitchFamily="34" charset="0"/>
                <a:cs typeface="Arial" panose="020B0604020202020204" pitchFamily="34" charset="0"/>
              </a:rPr>
              <a:t>Kennisuitwisseling en samenwerking tussen 7 jeugdhulpregio’s verstevigd</a:t>
            </a:r>
          </a:p>
        </p:txBody>
      </p:sp>
    </p:spTree>
    <p:extLst>
      <p:ext uri="{BB962C8B-B14F-4D97-AF65-F5344CB8AC3E}">
        <p14:creationId xmlns:p14="http://schemas.microsoft.com/office/powerpoint/2010/main" val="4082817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2D8A02-CBBE-4D40-AAE5-BFAD0844F26D}"/>
              </a:ext>
            </a:extLst>
          </p:cNvPr>
          <p:cNvSpPr txBox="1">
            <a:spLocks/>
          </p:cNvSpPr>
          <p:nvPr/>
        </p:nvSpPr>
        <p:spPr>
          <a:xfrm>
            <a:off x="1338227" y="404664"/>
            <a:ext cx="6467547" cy="982616"/>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800"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rPr>
              <a:t>Prioriteiten in 2022</a:t>
            </a:r>
          </a:p>
        </p:txBody>
      </p:sp>
      <p:sp>
        <p:nvSpPr>
          <p:cNvPr id="5" name="Rechthoek 4"/>
          <p:cNvSpPr/>
          <p:nvPr/>
        </p:nvSpPr>
        <p:spPr>
          <a:xfrm>
            <a:off x="3364529" y="1841518"/>
            <a:ext cx="5399131" cy="5047536"/>
          </a:xfrm>
          <a:prstGeom prst="rect">
            <a:avLst/>
          </a:prstGeom>
        </p:spPr>
        <p:txBody>
          <a:bodyPr wrap="square">
            <a:spAutoFit/>
          </a:bodyPr>
          <a:lstStyle/>
          <a:p>
            <a:pPr marL="177800" indent="-177800">
              <a:buFont typeface="Arial" pitchFamily="34" charset="0"/>
              <a:buChar char="•"/>
            </a:pPr>
            <a:r>
              <a:rPr lang="nl-NL" sz="1400" dirty="0">
                <a:cs typeface="Arial" panose="020B0604020202020204" pitchFamily="34" charset="0"/>
              </a:rPr>
              <a:t>De </a:t>
            </a:r>
            <a:r>
              <a:rPr lang="nl-NL" sz="1400" dirty="0" err="1">
                <a:cs typeface="Arial" panose="020B0604020202020204" pitchFamily="34" charset="0"/>
              </a:rPr>
              <a:t>RET’s</a:t>
            </a:r>
            <a:r>
              <a:rPr lang="nl-NL" sz="1400" dirty="0">
                <a:cs typeface="Arial" panose="020B0604020202020204" pitchFamily="34" charset="0"/>
              </a:rPr>
              <a:t> ontwikkelen zich door op de 4 functies (consultatie en advies, procesregie, leren en signaleren) en maken daar waar nodig gebruik van BOEG om ontwikkeling te versnellen;</a:t>
            </a:r>
          </a:p>
          <a:p>
            <a:pPr marL="177800" indent="-177800">
              <a:buFont typeface="Arial" pitchFamily="34" charset="0"/>
              <a:buChar char="•"/>
            </a:pPr>
            <a:r>
              <a:rPr lang="nl-NL" sz="1400" dirty="0">
                <a:cs typeface="Arial" panose="020B0604020202020204" pitchFamily="34" charset="0"/>
              </a:rPr>
              <a:t>De </a:t>
            </a:r>
            <a:r>
              <a:rPr lang="nl-NL" sz="1400" dirty="0" err="1">
                <a:cs typeface="Arial" panose="020B0604020202020204" pitchFamily="34" charset="0"/>
              </a:rPr>
              <a:t>RET’s</a:t>
            </a:r>
            <a:r>
              <a:rPr lang="nl-NL" sz="1400" dirty="0">
                <a:cs typeface="Arial" panose="020B0604020202020204" pitchFamily="34" charset="0"/>
              </a:rPr>
              <a:t> maken optimaal gebruik van de ‘pareltjes’ als onvoldoende expertise beschikbaar is om tot passende hulp te komen en van de bovenregionale procesregisseurs als oplossingen weerbarstig zijn;</a:t>
            </a:r>
          </a:p>
          <a:p>
            <a:pPr marL="177800" indent="-177800">
              <a:buFont typeface="Arial" pitchFamily="34" charset="0"/>
              <a:buChar char="•"/>
            </a:pPr>
            <a:r>
              <a:rPr lang="nl-NL" sz="1400" dirty="0">
                <a:cs typeface="Arial" panose="020B0604020202020204" pitchFamily="34" charset="0"/>
              </a:rPr>
              <a:t>De rol van ervaringsdeskundigheid in de </a:t>
            </a:r>
            <a:r>
              <a:rPr lang="nl-NL" sz="1400" dirty="0" err="1">
                <a:cs typeface="Arial" panose="020B0604020202020204" pitchFamily="34" charset="0"/>
              </a:rPr>
              <a:t>RET’s</a:t>
            </a:r>
            <a:r>
              <a:rPr lang="nl-NL" sz="1400" dirty="0">
                <a:cs typeface="Arial" panose="020B0604020202020204" pitchFamily="34" charset="0"/>
              </a:rPr>
              <a:t> is vormgegeven;</a:t>
            </a:r>
          </a:p>
          <a:p>
            <a:pPr marL="177800" indent="-177800">
              <a:buFont typeface="Arial" pitchFamily="34" charset="0"/>
              <a:buChar char="•"/>
            </a:pPr>
            <a:r>
              <a:rPr lang="nl-NL" sz="1400" dirty="0">
                <a:cs typeface="Arial" panose="020B0604020202020204" pitchFamily="34" charset="0"/>
              </a:rPr>
              <a:t>De mogelijkheid om ‘pareltjes’ in te zetten is ook bekend bij </a:t>
            </a:r>
            <a:r>
              <a:rPr lang="nl-NL" sz="1400" dirty="0" err="1">
                <a:cs typeface="Arial" panose="020B0604020202020204" pitchFamily="34" charset="0"/>
              </a:rPr>
              <a:t>GI’s</a:t>
            </a:r>
            <a:r>
              <a:rPr lang="nl-NL" sz="1400" dirty="0">
                <a:cs typeface="Arial" panose="020B0604020202020204" pitchFamily="34" charset="0"/>
              </a:rPr>
              <a:t> en bij de toegang;</a:t>
            </a:r>
          </a:p>
          <a:p>
            <a:pPr marL="177800" indent="-177800">
              <a:buFont typeface="Arial" pitchFamily="34" charset="0"/>
              <a:buChar char="•"/>
            </a:pPr>
            <a:r>
              <a:rPr lang="nl-NL" sz="1400" dirty="0">
                <a:cs typeface="Arial" panose="020B0604020202020204" pitchFamily="34" charset="0"/>
              </a:rPr>
              <a:t>Aanbieders zijn bekend met het netwerk van ‘pareltjes’ als expertise nodig is om tot passende hulp te komen, in plaatst van doorstroming naar andere aanbieders;</a:t>
            </a:r>
          </a:p>
          <a:p>
            <a:pPr marL="177800" indent="-177800">
              <a:buFont typeface="Arial" pitchFamily="34" charset="0"/>
              <a:buChar char="•"/>
            </a:pPr>
            <a:r>
              <a:rPr lang="nl-NL" sz="1400" dirty="0">
                <a:cs typeface="Arial" panose="020B0604020202020204" pitchFamily="34" charset="0"/>
              </a:rPr>
              <a:t>De inzet van ervaringsdeskundigen naast jeugdigen in jeugdhulptrajecten is breder bekend en wordt beter benut;</a:t>
            </a:r>
          </a:p>
          <a:p>
            <a:pPr marL="177800" indent="-177800">
              <a:buFont typeface="Arial" pitchFamily="34" charset="0"/>
              <a:buChar char="•"/>
            </a:pPr>
            <a:r>
              <a:rPr lang="nl-NL" sz="1400" dirty="0" err="1">
                <a:cs typeface="Arial" panose="020B0604020202020204" pitchFamily="34" charset="0"/>
              </a:rPr>
              <a:t>JeugdzorgPlus</a:t>
            </a:r>
            <a:r>
              <a:rPr lang="nl-NL" sz="1400" dirty="0">
                <a:cs typeface="Arial" panose="020B0604020202020204" pitchFamily="34" charset="0"/>
              </a:rPr>
              <a:t> aanbieders zetten expertise aan de voorkant in ter voorkoming van plaatsing in de JZ+;  </a:t>
            </a:r>
          </a:p>
          <a:p>
            <a:endParaRPr lang="nl-NL" sz="1400" dirty="0">
              <a:cs typeface="Arial" panose="020B0604020202020204" pitchFamily="34" charset="0"/>
            </a:endParaRPr>
          </a:p>
          <a:p>
            <a:pPr marL="177800" indent="-177800">
              <a:buFont typeface="Arial" pitchFamily="34" charset="0"/>
              <a:buChar char="•"/>
            </a:pPr>
            <a:r>
              <a:rPr lang="nl-NL" sz="1400" dirty="0">
                <a:cs typeface="Arial" panose="020B0604020202020204" pitchFamily="34" charset="0"/>
              </a:rPr>
              <a:t>Naast het netwerk van ervaringsdeskundigen is er in Gelderland een netwerk van ouders van jeugdigen met ervaring in de jeugdzorg;</a:t>
            </a:r>
          </a:p>
          <a:p>
            <a:pPr marL="177800" indent="-177800">
              <a:buFont typeface="Arial" pitchFamily="34" charset="0"/>
              <a:buChar char="•"/>
            </a:pPr>
            <a:r>
              <a:rPr lang="nl-NL" sz="1400" dirty="0">
                <a:cs typeface="Arial" panose="020B0604020202020204" pitchFamily="34" charset="0"/>
              </a:rPr>
              <a:t>Het netwerk K-EET ontwikkelt zich tot een netwerk van professionals, die elkaar weten te vinden en inzetten, om sneller en betere hulp te bieden aan jeugdigen met eetstoornissen. </a:t>
            </a:r>
          </a:p>
          <a:p>
            <a:pPr marL="177800" indent="-177800">
              <a:buFont typeface="Arial" pitchFamily="34" charset="0"/>
              <a:buChar char="•"/>
            </a:pPr>
            <a:endParaRPr lang="nl-NL" sz="1400" dirty="0"/>
          </a:p>
        </p:txBody>
      </p:sp>
      <p:sp>
        <p:nvSpPr>
          <p:cNvPr id="6" name="Rechthoek 5"/>
          <p:cNvSpPr/>
          <p:nvPr/>
        </p:nvSpPr>
        <p:spPr>
          <a:xfrm>
            <a:off x="448769" y="4365286"/>
            <a:ext cx="2920312" cy="738664"/>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Intensiveren inzet van expertise bij complexe jeugdhulpvragen </a:t>
            </a:r>
            <a:endParaRPr lang="nl-NL" sz="1400" dirty="0">
              <a:latin typeface="Segoe UI Black" pitchFamily="34" charset="0"/>
              <a:ea typeface="Segoe UI Black" pitchFamily="34" charset="0"/>
            </a:endParaRPr>
          </a:p>
        </p:txBody>
      </p:sp>
      <p:sp>
        <p:nvSpPr>
          <p:cNvPr id="12" name="Rechthoek 11"/>
          <p:cNvSpPr/>
          <p:nvPr/>
        </p:nvSpPr>
        <p:spPr>
          <a:xfrm>
            <a:off x="3695822" y="1264666"/>
            <a:ext cx="4258816" cy="523220"/>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Regionale Expertteams en BOEG verstevigen samenwerking </a:t>
            </a:r>
            <a:endParaRPr lang="nl-NL" sz="1400" dirty="0">
              <a:latin typeface="Segoe UI Black" pitchFamily="34" charset="0"/>
              <a:ea typeface="Segoe UI Black" pitchFamily="34" charset="0"/>
            </a:endParaRPr>
          </a:p>
        </p:txBody>
      </p:sp>
      <p:sp>
        <p:nvSpPr>
          <p:cNvPr id="7" name="Tijdelijke aanduiding voor dianummer 6">
            <a:extLst>
              <a:ext uri="{FF2B5EF4-FFF2-40B4-BE49-F238E27FC236}">
                <a16:creationId xmlns:a16="http://schemas.microsoft.com/office/drawing/2014/main" id="{92AFC263-DBFB-443C-9585-193A8AFD8ECE}"/>
              </a:ext>
            </a:extLst>
          </p:cNvPr>
          <p:cNvSpPr>
            <a:spLocks noGrp="1"/>
          </p:cNvSpPr>
          <p:nvPr>
            <p:ph type="sldNum" sz="quarter" idx="12"/>
          </p:nvPr>
        </p:nvSpPr>
        <p:spPr/>
        <p:txBody>
          <a:bodyPr/>
          <a:lstStyle/>
          <a:p>
            <a:fld id="{1D056AA0-74DD-4034-BF91-72B79374FF4E}" type="slidenum">
              <a:rPr lang="nl-NL" smtClean="0"/>
              <a:pPr/>
              <a:t>9</a:t>
            </a:fld>
            <a:endParaRPr lang="nl-NL"/>
          </a:p>
        </p:txBody>
      </p:sp>
      <p:pic>
        <p:nvPicPr>
          <p:cNvPr id="8" name="Afbeelding 7" descr="Kader.png">
            <a:extLst>
              <a:ext uri="{FF2B5EF4-FFF2-40B4-BE49-F238E27FC236}">
                <a16:creationId xmlns:a16="http://schemas.microsoft.com/office/drawing/2014/main" id="{FA3F1AEA-703D-4D78-B468-4D04D30D3030}"/>
              </a:ext>
            </a:extLst>
          </p:cNvPr>
          <p:cNvPicPr>
            <a:picLocks noChangeAspect="1"/>
          </p:cNvPicPr>
          <p:nvPr/>
        </p:nvPicPr>
        <p:blipFill>
          <a:blip r:embed="rId2" cstate="print"/>
          <a:stretch>
            <a:fillRect/>
          </a:stretch>
        </p:blipFill>
        <p:spPr>
          <a:xfrm>
            <a:off x="448769" y="1942739"/>
            <a:ext cx="2756985" cy="1921344"/>
          </a:xfrm>
          <a:prstGeom prst="rect">
            <a:avLst/>
          </a:prstGeom>
        </p:spPr>
      </p:pic>
      <p:pic>
        <p:nvPicPr>
          <p:cNvPr id="9" name="Afbeelding 8" descr="Consultatie en advies.png">
            <a:extLst>
              <a:ext uri="{FF2B5EF4-FFF2-40B4-BE49-F238E27FC236}">
                <a16:creationId xmlns:a16="http://schemas.microsoft.com/office/drawing/2014/main" id="{80598CF6-4EFF-4DFC-8E7F-EFA4ACD2831E}"/>
              </a:ext>
            </a:extLst>
          </p:cNvPr>
          <p:cNvPicPr>
            <a:picLocks noChangeAspect="1"/>
          </p:cNvPicPr>
          <p:nvPr/>
        </p:nvPicPr>
        <p:blipFill>
          <a:blip r:embed="rId3" cstate="print"/>
          <a:stretch>
            <a:fillRect/>
          </a:stretch>
        </p:blipFill>
        <p:spPr>
          <a:xfrm>
            <a:off x="917759" y="2423923"/>
            <a:ext cx="1977780" cy="809678"/>
          </a:xfrm>
          <a:prstGeom prst="rect">
            <a:avLst/>
          </a:prstGeom>
        </p:spPr>
      </p:pic>
      <p:sp>
        <p:nvSpPr>
          <p:cNvPr id="10" name="Rechthoek 9">
            <a:extLst>
              <a:ext uri="{FF2B5EF4-FFF2-40B4-BE49-F238E27FC236}">
                <a16:creationId xmlns:a16="http://schemas.microsoft.com/office/drawing/2014/main" id="{94107A88-69EC-44F5-9524-E7817208183C}"/>
              </a:ext>
            </a:extLst>
          </p:cNvPr>
          <p:cNvSpPr/>
          <p:nvPr/>
        </p:nvSpPr>
        <p:spPr>
          <a:xfrm>
            <a:off x="646229" y="3241064"/>
            <a:ext cx="3024336" cy="307777"/>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Consultatie en advies</a:t>
            </a:r>
          </a:p>
        </p:txBody>
      </p:sp>
    </p:spTree>
    <p:extLst>
      <p:ext uri="{BB962C8B-B14F-4D97-AF65-F5344CB8AC3E}">
        <p14:creationId xmlns:p14="http://schemas.microsoft.com/office/powerpoint/2010/main" val="4083703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5886</TotalTime>
  <Words>1682</Words>
  <Application>Microsoft Office PowerPoint</Application>
  <PresentationFormat>Diavoorstelling (4:3)</PresentationFormat>
  <Paragraphs>150</Paragraphs>
  <Slides>14</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14</vt:i4>
      </vt:variant>
    </vt:vector>
  </HeadingPairs>
  <TitlesOfParts>
    <vt:vector size="22" baseType="lpstr">
      <vt:lpstr>Arial</vt:lpstr>
      <vt:lpstr>Calibri</vt:lpstr>
      <vt:lpstr>Gill Sans Ultra Bold Condensed</vt:lpstr>
      <vt:lpstr>Segoe  </vt:lpstr>
      <vt:lpstr>Segoe UI</vt:lpstr>
      <vt:lpstr>Segoe UI Black</vt:lpstr>
      <vt:lpstr>Times New Roman</vt:lpstr>
      <vt:lpstr>Office-thema</vt:lpstr>
      <vt:lpstr>Opbrengst 2021  en plan 2022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Kim van den Berg</dc:creator>
  <cp:lastModifiedBy>Carole Derks</cp:lastModifiedBy>
  <cp:revision>105</cp:revision>
  <dcterms:created xsi:type="dcterms:W3CDTF">2020-09-07T11:58:52Z</dcterms:created>
  <dcterms:modified xsi:type="dcterms:W3CDTF">2022-09-02T14:50:18Z</dcterms:modified>
</cp:coreProperties>
</file>