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4"/>
  </p:notesMasterIdLst>
  <p:sldIdLst>
    <p:sldId id="256" r:id="rId2"/>
    <p:sldId id="258" r:id="rId3"/>
    <p:sldId id="259" r:id="rId4"/>
    <p:sldId id="261" r:id="rId5"/>
    <p:sldId id="280" r:id="rId6"/>
    <p:sldId id="257" r:id="rId7"/>
    <p:sldId id="281" r:id="rId8"/>
    <p:sldId id="282" r:id="rId9"/>
    <p:sldId id="264" r:id="rId10"/>
    <p:sldId id="273" r:id="rId11"/>
    <p:sldId id="274" r:id="rId12"/>
    <p:sldId id="275" r:id="rId13"/>
    <p:sldId id="276" r:id="rId14"/>
    <p:sldId id="277" r:id="rId15"/>
    <p:sldId id="278" r:id="rId16"/>
    <p:sldId id="284" r:id="rId17"/>
    <p:sldId id="283" r:id="rId18"/>
    <p:sldId id="285" r:id="rId19"/>
    <p:sldId id="286" r:id="rId20"/>
    <p:sldId id="287" r:id="rId21"/>
    <p:sldId id="279" r:id="rId22"/>
    <p:sldId id="272" r:id="rId23"/>
  </p:sldIdLst>
  <p:sldSz cx="9144000" cy="6858000" type="screen4x3"/>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C66F"/>
    <a:srgbClr val="D6B01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2029" autoAdjust="0"/>
  </p:normalViewPr>
  <p:slideViewPr>
    <p:cSldViewPr snapToGrid="0">
      <p:cViewPr varScale="1">
        <p:scale>
          <a:sx n="105" d="100"/>
          <a:sy n="105" d="100"/>
        </p:scale>
        <p:origin x="1392"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7C200F-6534-4C8F-B822-11F5E4B9C8FB}" type="datetimeFigureOut">
              <a:rPr lang="nl-NL" smtClean="0"/>
              <a:t>22-3-2021</a:t>
            </a:fld>
            <a:endParaRPr lang="nl-NL"/>
          </a:p>
        </p:txBody>
      </p:sp>
      <p:sp>
        <p:nvSpPr>
          <p:cNvPr id="4" name="Tijdelijke aanduiding voor dia-afbeelding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Klikken om de tekststijl van het model te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87CC34B-667B-46BF-944E-A40DA8203729}" type="slidenum">
              <a:rPr lang="nl-NL" smtClean="0"/>
              <a:t>‹nr.›</a:t>
            </a:fld>
            <a:endParaRPr lang="nl-NL"/>
          </a:p>
        </p:txBody>
      </p:sp>
    </p:spTree>
    <p:extLst>
      <p:ext uri="{BB962C8B-B14F-4D97-AF65-F5344CB8AC3E}">
        <p14:creationId xmlns:p14="http://schemas.microsoft.com/office/powerpoint/2010/main" val="6109107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a:t>Klik om de stijl te bewerken</a:t>
            </a:r>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a:t>Klik om het opmaakprofiel van de modelondertitel te bewerken</a:t>
            </a:r>
          </a:p>
        </p:txBody>
      </p:sp>
      <p:sp>
        <p:nvSpPr>
          <p:cNvPr id="4" name="Tijdelijke aanduiding voor datum 3"/>
          <p:cNvSpPr>
            <a:spLocks noGrp="1"/>
          </p:cNvSpPr>
          <p:nvPr>
            <p:ph type="dt" sz="half" idx="10"/>
          </p:nvPr>
        </p:nvSpPr>
        <p:spPr/>
        <p:txBody>
          <a:bodyPr/>
          <a:lstStyle/>
          <a:p>
            <a:fld id="{DA1D8975-157B-4102-A354-F6028BD7A1C5}" type="datetime1">
              <a:rPr lang="nl-NL" smtClean="0"/>
              <a:t>22-3-2021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verticale tekst 2"/>
          <p:cNvSpPr>
            <a:spLocks noGrp="1"/>
          </p:cNvSpPr>
          <p:nvPr>
            <p:ph type="body" orient="vert" idx="1"/>
          </p:nvPr>
        </p:nvSpPr>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D442B2B-05FC-4432-B9A3-2884570EC3C0}" type="datetime1">
              <a:rPr lang="nl-NL" smtClean="0"/>
              <a:t>22-3-2021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a:t>Klik om de stijl te bewerken</a:t>
            </a:r>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E4A95EA7-B4C3-4F6D-8852-7B1FA5C319FF}" type="datetime1">
              <a:rPr lang="nl-NL" smtClean="0"/>
              <a:t>22-3-2021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idx="1"/>
          </p:nvPr>
        </p:nvSpPr>
        <p:spPr/>
        <p:txBody>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10"/>
          </p:nvPr>
        </p:nvSpPr>
        <p:spPr/>
        <p:txBody>
          <a:bodyPr/>
          <a:lstStyle/>
          <a:p>
            <a:fld id="{AD083178-EA8F-47D5-AE08-D8014E996884}" type="datetime1">
              <a:rPr lang="nl-NL" smtClean="0"/>
              <a:t>22-3-2021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a:t>Klik om de stijl te bewerken</a:t>
            </a:r>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a:t>Klik om de modelstijlen te bewerken</a:t>
            </a:r>
          </a:p>
        </p:txBody>
      </p:sp>
      <p:sp>
        <p:nvSpPr>
          <p:cNvPr id="4" name="Tijdelijke aanduiding voor datum 3"/>
          <p:cNvSpPr>
            <a:spLocks noGrp="1"/>
          </p:cNvSpPr>
          <p:nvPr>
            <p:ph type="dt" sz="half" idx="10"/>
          </p:nvPr>
        </p:nvSpPr>
        <p:spPr/>
        <p:txBody>
          <a:bodyPr/>
          <a:lstStyle/>
          <a:p>
            <a:fld id="{AFB371C9-6F8D-41FB-A16B-23075444DC2E}" type="datetime1">
              <a:rPr lang="nl-NL" smtClean="0"/>
              <a:t>22-3-2021</a:t>
            </a:fld>
            <a:endParaRPr lang="nl-NL"/>
          </a:p>
        </p:txBody>
      </p:sp>
      <p:sp>
        <p:nvSpPr>
          <p:cNvPr id="5" name="Tijdelijke aanduiding voor voettekst 4"/>
          <p:cNvSpPr>
            <a:spLocks noGrp="1"/>
          </p:cNvSpPr>
          <p:nvPr>
            <p:ph type="ftr" sz="quarter" idx="11"/>
          </p:nvPr>
        </p:nvSpPr>
        <p:spPr/>
        <p:txBody>
          <a:bodyPr/>
          <a:lstStyle/>
          <a:p>
            <a:endParaRPr lang="nl-NL"/>
          </a:p>
        </p:txBody>
      </p:sp>
      <p:sp>
        <p:nvSpPr>
          <p:cNvPr id="6" name="Tijdelijke aanduiding voor dianummer 5"/>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datum 4"/>
          <p:cNvSpPr>
            <a:spLocks noGrp="1"/>
          </p:cNvSpPr>
          <p:nvPr>
            <p:ph type="dt" sz="half" idx="10"/>
          </p:nvPr>
        </p:nvSpPr>
        <p:spPr/>
        <p:txBody>
          <a:bodyPr/>
          <a:lstStyle/>
          <a:p>
            <a:fld id="{45E2E95F-C2AE-4332-A9D9-1A560611D304}" type="datetime1">
              <a:rPr lang="nl-NL" smtClean="0"/>
              <a:t>22-3-2021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a:t>Klik om de stijl te bewerken</a:t>
            </a:r>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7" name="Tijdelijke aanduiding voor datum 6"/>
          <p:cNvSpPr>
            <a:spLocks noGrp="1"/>
          </p:cNvSpPr>
          <p:nvPr>
            <p:ph type="dt" sz="half" idx="10"/>
          </p:nvPr>
        </p:nvSpPr>
        <p:spPr/>
        <p:txBody>
          <a:bodyPr/>
          <a:lstStyle/>
          <a:p>
            <a:fld id="{567975C4-EA76-44D7-9124-7288A94CE068}" type="datetime1">
              <a:rPr lang="nl-NL" smtClean="0"/>
              <a:t>22-3-2021</a:t>
            </a:fld>
            <a:endParaRPr lang="nl-NL"/>
          </a:p>
        </p:txBody>
      </p:sp>
      <p:sp>
        <p:nvSpPr>
          <p:cNvPr id="8" name="Tijdelijke aanduiding voor voettekst 7"/>
          <p:cNvSpPr>
            <a:spLocks noGrp="1"/>
          </p:cNvSpPr>
          <p:nvPr>
            <p:ph type="ftr" sz="quarter" idx="11"/>
          </p:nvPr>
        </p:nvSpPr>
        <p:spPr/>
        <p:txBody>
          <a:bodyPr/>
          <a:lstStyle/>
          <a:p>
            <a:endParaRPr lang="nl-NL"/>
          </a:p>
        </p:txBody>
      </p:sp>
      <p:sp>
        <p:nvSpPr>
          <p:cNvPr id="9" name="Tijdelijke aanduiding voor dianummer 8"/>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p>
        </p:txBody>
      </p:sp>
      <p:sp>
        <p:nvSpPr>
          <p:cNvPr id="3" name="Tijdelijke aanduiding voor datum 2"/>
          <p:cNvSpPr>
            <a:spLocks noGrp="1"/>
          </p:cNvSpPr>
          <p:nvPr>
            <p:ph type="dt" sz="half" idx="10"/>
          </p:nvPr>
        </p:nvSpPr>
        <p:spPr/>
        <p:txBody>
          <a:bodyPr/>
          <a:lstStyle/>
          <a:p>
            <a:fld id="{B2DA3706-31BB-4602-A85F-301617A8FB73}" type="datetime1">
              <a:rPr lang="nl-NL" smtClean="0"/>
              <a:t>22-3-2021</a:t>
            </a:fld>
            <a:endParaRPr lang="nl-NL"/>
          </a:p>
        </p:txBody>
      </p:sp>
      <p:sp>
        <p:nvSpPr>
          <p:cNvPr id="4" name="Tijdelijke aanduiding voor voettekst 3"/>
          <p:cNvSpPr>
            <a:spLocks noGrp="1"/>
          </p:cNvSpPr>
          <p:nvPr>
            <p:ph type="ftr" sz="quarter" idx="11"/>
          </p:nvPr>
        </p:nvSpPr>
        <p:spPr/>
        <p:txBody>
          <a:bodyPr/>
          <a:lstStyle/>
          <a:p>
            <a:endParaRPr lang="nl-NL"/>
          </a:p>
        </p:txBody>
      </p:sp>
      <p:sp>
        <p:nvSpPr>
          <p:cNvPr id="5" name="Tijdelijke aanduiding voor dianummer 4"/>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333BEAED-BBA2-4DEF-8A73-6B98B9E40D00}" type="datetime1">
              <a:rPr lang="nl-NL" smtClean="0"/>
              <a:t>22-3-2021</a:t>
            </a:fld>
            <a:endParaRPr lang="nl-NL"/>
          </a:p>
        </p:txBody>
      </p:sp>
      <p:sp>
        <p:nvSpPr>
          <p:cNvPr id="3" name="Tijdelijke aanduiding voor voettekst 2"/>
          <p:cNvSpPr>
            <a:spLocks noGrp="1"/>
          </p:cNvSpPr>
          <p:nvPr>
            <p:ph type="ftr" sz="quarter" idx="11"/>
          </p:nvPr>
        </p:nvSpPr>
        <p:spPr/>
        <p:txBody>
          <a:bodyPr/>
          <a:lstStyle/>
          <a:p>
            <a:endParaRPr lang="nl-NL"/>
          </a:p>
        </p:txBody>
      </p:sp>
      <p:sp>
        <p:nvSpPr>
          <p:cNvPr id="4" name="Tijdelijke aanduiding voor dianummer 3"/>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a:t>Klik om de stijl te bewerken</a:t>
            </a:r>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1D9167D8-CA0A-4103-9FE0-F12F35C7C336}" type="datetime1">
              <a:rPr lang="nl-NL" smtClean="0"/>
              <a:t>22-3-2021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a:t>Klik om de stijl te bewerken</a:t>
            </a:r>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NL"/>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a:t>Klik om de modelstijlen te bewerken</a:t>
            </a:r>
          </a:p>
        </p:txBody>
      </p:sp>
      <p:sp>
        <p:nvSpPr>
          <p:cNvPr id="5" name="Tijdelijke aanduiding voor datum 4"/>
          <p:cNvSpPr>
            <a:spLocks noGrp="1"/>
          </p:cNvSpPr>
          <p:nvPr>
            <p:ph type="dt" sz="half" idx="10"/>
          </p:nvPr>
        </p:nvSpPr>
        <p:spPr/>
        <p:txBody>
          <a:bodyPr/>
          <a:lstStyle/>
          <a:p>
            <a:fld id="{71A0B789-AA8B-4292-A627-9D4C6AB4F8B9}" type="datetime1">
              <a:rPr lang="nl-NL" smtClean="0"/>
              <a:t>22-3-2021</a:t>
            </a:fld>
            <a:endParaRPr lang="nl-NL"/>
          </a:p>
        </p:txBody>
      </p:sp>
      <p:sp>
        <p:nvSpPr>
          <p:cNvPr id="6" name="Tijdelijke aanduiding voor voettekst 5"/>
          <p:cNvSpPr>
            <a:spLocks noGrp="1"/>
          </p:cNvSpPr>
          <p:nvPr>
            <p:ph type="ftr" sz="quarter" idx="11"/>
          </p:nvPr>
        </p:nvSpPr>
        <p:spPr/>
        <p:txBody>
          <a:bodyPr/>
          <a:lstStyle/>
          <a:p>
            <a:endParaRPr lang="nl-NL"/>
          </a:p>
        </p:txBody>
      </p:sp>
      <p:sp>
        <p:nvSpPr>
          <p:cNvPr id="7" name="Tijdelijke aanduiding voor dianummer 6"/>
          <p:cNvSpPr>
            <a:spLocks noGrp="1"/>
          </p:cNvSpPr>
          <p:nvPr>
            <p:ph type="sldNum" sz="quarter" idx="12"/>
          </p:nvPr>
        </p:nvSpPr>
        <p:spPr/>
        <p:txBody>
          <a:bodyPr/>
          <a:lstStyle/>
          <a:p>
            <a:fld id="{1D056AA0-74DD-4034-BF91-72B79374FF4E}" type="slidenum">
              <a:rPr lang="nl-NL" smtClean="0"/>
              <a:pPr/>
              <a:t>‹nr.›</a:t>
            </a:fld>
            <a:endParaRPr lang="nl-NL"/>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a:t>Klik om de stijl te bewerken</a:t>
            </a:r>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a:t>Klik om de modelstijlen te bewerken</a:t>
            </a:r>
          </a:p>
          <a:p>
            <a:pPr lvl="1"/>
            <a:r>
              <a:rPr lang="nl-NL"/>
              <a:t>Tweede niveau</a:t>
            </a:r>
          </a:p>
          <a:p>
            <a:pPr lvl="2"/>
            <a:r>
              <a:rPr lang="nl-NL"/>
              <a:t>Derde niveau</a:t>
            </a:r>
          </a:p>
          <a:p>
            <a:pPr lvl="3"/>
            <a:r>
              <a:rPr lang="nl-NL"/>
              <a:t>Vierde niveau</a:t>
            </a:r>
          </a:p>
          <a:p>
            <a:pPr lvl="4"/>
            <a:r>
              <a:rPr lang="nl-NL"/>
              <a:t>Vijfde niveau</a:t>
            </a:r>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640BC77-EDEE-40E2-ABB8-7FE510C77737}" type="datetime1">
              <a:rPr lang="nl-NL" smtClean="0"/>
              <a:t>22-3-2021</a:t>
            </a:fld>
            <a:endParaRPr lang="nl-NL"/>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NL"/>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056AA0-74DD-4034-BF91-72B79374FF4E}" type="slidenum">
              <a:rPr lang="nl-NL" smtClean="0"/>
              <a:pPr/>
              <a:t>‹nr.›</a:t>
            </a:fld>
            <a:endParaRPr lang="nl-NL"/>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19.png"/><Relationship Id="rId7" Type="http://schemas.openxmlformats.org/officeDocument/2006/relationships/image" Target="../media/image3.png"/><Relationship Id="rId2" Type="http://schemas.openxmlformats.org/officeDocument/2006/relationships/image" Target="../media/image12.png"/><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2.pn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openxmlformats.org/officeDocument/2006/relationships/image" Target="../media/image25.png"/><Relationship Id="rId2" Type="http://schemas.openxmlformats.org/officeDocument/2006/relationships/image" Target="../media/image23.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7.png"/><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_rels/slide15.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2.png"/><Relationship Id="rId7" Type="http://schemas.openxmlformats.org/officeDocument/2006/relationships/image" Target="../media/image29.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Layout" Target="../slideLayouts/slideLayout7.xml"/><Relationship Id="rId5" Type="http://schemas.openxmlformats.org/officeDocument/2006/relationships/image" Target="../media/image25.png"/><Relationship Id="rId4" Type="http://schemas.openxmlformats.org/officeDocument/2006/relationships/image" Target="../media/image24.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8.png"/><Relationship Id="rId2" Type="http://schemas.openxmlformats.org/officeDocument/2006/relationships/image" Target="../media/image13.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28.png"/><Relationship Id="rId4" Type="http://schemas.openxmlformats.org/officeDocument/2006/relationships/image" Target="../media/image29.png"/></Relationships>
</file>

<file path=ppt/slides/_rels/slide2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6.png"/><Relationship Id="rId7" Type="http://schemas.openxmlformats.org/officeDocument/2006/relationships/image" Target="../media/image15.pn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02D8A02-CBBE-4D40-AAE5-BFAD0844F26D}"/>
              </a:ext>
            </a:extLst>
          </p:cNvPr>
          <p:cNvSpPr>
            <a:spLocks noGrp="1"/>
          </p:cNvSpPr>
          <p:nvPr>
            <p:ph type="ctrTitle"/>
          </p:nvPr>
        </p:nvSpPr>
        <p:spPr>
          <a:xfrm>
            <a:off x="1224200" y="4256173"/>
            <a:ext cx="6467547" cy="1558680"/>
          </a:xfrm>
        </p:spPr>
        <p:txBody>
          <a:bodyPr anchor="ctr">
            <a:normAutofit/>
          </a:bodyPr>
          <a:lstStyle/>
          <a:p>
            <a:r>
              <a:rPr lang="nl-NL" sz="4800" dirty="0">
                <a:solidFill>
                  <a:schemeClr val="accent5">
                    <a:lumMod val="75000"/>
                  </a:schemeClr>
                </a:solidFill>
                <a:latin typeface="Gill Sans Ultra Bold Condensed" pitchFamily="34" charset="0"/>
              </a:rPr>
              <a:t>Werkplan 2021</a:t>
            </a:r>
          </a:p>
        </p:txBody>
      </p:sp>
      <p:sp>
        <p:nvSpPr>
          <p:cNvPr id="5" name="Ondertitel 2">
            <a:extLst>
              <a:ext uri="{FF2B5EF4-FFF2-40B4-BE49-F238E27FC236}">
                <a16:creationId xmlns:a16="http://schemas.microsoft.com/office/drawing/2014/main" id="{4C281440-3190-4855-ACBA-847E909E54EE}"/>
              </a:ext>
            </a:extLst>
          </p:cNvPr>
          <p:cNvSpPr>
            <a:spLocks noGrp="1"/>
          </p:cNvSpPr>
          <p:nvPr>
            <p:ph type="subTitle" idx="1"/>
          </p:nvPr>
        </p:nvSpPr>
        <p:spPr>
          <a:xfrm>
            <a:off x="1224201" y="4848821"/>
            <a:ext cx="6695599" cy="1226948"/>
          </a:xfrm>
        </p:spPr>
        <p:txBody>
          <a:bodyPr anchor="ctr">
            <a:normAutofit/>
          </a:bodyPr>
          <a:lstStyle/>
          <a:p>
            <a:r>
              <a:rPr lang="nl-NL" sz="2200" dirty="0">
                <a:solidFill>
                  <a:schemeClr val="tx1"/>
                </a:solidFill>
                <a:latin typeface="Segoe UI Black" pitchFamily="34" charset="0"/>
                <a:ea typeface="Segoe UI Black" pitchFamily="34" charset="0"/>
              </a:rPr>
              <a:t> </a:t>
            </a:r>
          </a:p>
        </p:txBody>
      </p:sp>
      <p:sp>
        <p:nvSpPr>
          <p:cNvPr id="6" name="Tekstvak 5">
            <a:extLst>
              <a:ext uri="{FF2B5EF4-FFF2-40B4-BE49-F238E27FC236}">
                <a16:creationId xmlns:a16="http://schemas.microsoft.com/office/drawing/2014/main" id="{F654598A-018F-404B-8CC1-C871A2172013}"/>
              </a:ext>
            </a:extLst>
          </p:cNvPr>
          <p:cNvSpPr txBox="1"/>
          <p:nvPr/>
        </p:nvSpPr>
        <p:spPr>
          <a:xfrm>
            <a:off x="7108076" y="3085164"/>
            <a:ext cx="2377844" cy="369332"/>
          </a:xfrm>
          <a:prstGeom prst="rect">
            <a:avLst/>
          </a:prstGeom>
          <a:noFill/>
        </p:spPr>
        <p:txBody>
          <a:bodyPr wrap="square" rtlCol="0">
            <a:spAutoFit/>
          </a:bodyPr>
          <a:lstStyle/>
          <a:p>
            <a:r>
              <a:rPr lang="nl-NL" dirty="0">
                <a:solidFill>
                  <a:srgbClr val="FF0000"/>
                </a:solidFill>
              </a:rPr>
              <a:t>CONCEPT</a:t>
            </a:r>
          </a:p>
        </p:txBody>
      </p:sp>
      <p:sp>
        <p:nvSpPr>
          <p:cNvPr id="2" name="Tijdelijke aanduiding voor dianummer 1">
            <a:extLst>
              <a:ext uri="{FF2B5EF4-FFF2-40B4-BE49-F238E27FC236}">
                <a16:creationId xmlns:a16="http://schemas.microsoft.com/office/drawing/2014/main" id="{5A2AE097-8BF7-4243-A015-CF1A4C6479B7}"/>
              </a:ext>
            </a:extLst>
          </p:cNvPr>
          <p:cNvSpPr>
            <a:spLocks noGrp="1"/>
          </p:cNvSpPr>
          <p:nvPr>
            <p:ph type="sldNum" sz="quarter" idx="12"/>
          </p:nvPr>
        </p:nvSpPr>
        <p:spPr/>
        <p:txBody>
          <a:bodyPr/>
          <a:lstStyle/>
          <a:p>
            <a:fld id="{1D056AA0-74DD-4034-BF91-72B79374FF4E}" type="slidenum">
              <a:rPr lang="nl-NL" smtClean="0"/>
              <a:pPr/>
              <a:t>1</a:t>
            </a:fld>
            <a:endParaRPr lang="nl-NL"/>
          </a:p>
        </p:txBody>
      </p:sp>
      <p:pic>
        <p:nvPicPr>
          <p:cNvPr id="7" name="Afbeelding 6">
            <a:extLst>
              <a:ext uri="{FF2B5EF4-FFF2-40B4-BE49-F238E27FC236}">
                <a16:creationId xmlns:a16="http://schemas.microsoft.com/office/drawing/2014/main" id="{45B259FC-D6F6-4B56-9C79-AF9EC793D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014" y="440980"/>
            <a:ext cx="5233427" cy="3136398"/>
          </a:xfrm>
          <a:prstGeom prst="rect">
            <a:avLst/>
          </a:prstGeom>
        </p:spPr>
      </p:pic>
      <p:pic>
        <p:nvPicPr>
          <p:cNvPr id="10" name="Afbeelding 9" descr="8 regios.png">
            <a:extLst>
              <a:ext uri="{FF2B5EF4-FFF2-40B4-BE49-F238E27FC236}">
                <a16:creationId xmlns:a16="http://schemas.microsoft.com/office/drawing/2014/main" id="{51BE6EAB-E5A6-469D-B16F-30B81B3336D2}"/>
              </a:ext>
            </a:extLst>
          </p:cNvPr>
          <p:cNvPicPr>
            <a:picLocks noChangeAspect="1"/>
          </p:cNvPicPr>
          <p:nvPr/>
        </p:nvPicPr>
        <p:blipFill>
          <a:blip r:embed="rId3" cstate="print"/>
          <a:stretch>
            <a:fillRect/>
          </a:stretch>
        </p:blipFill>
        <p:spPr>
          <a:xfrm>
            <a:off x="6963278" y="3804690"/>
            <a:ext cx="1313443" cy="152710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p:cNvSpPr/>
          <p:nvPr/>
        </p:nvSpPr>
        <p:spPr>
          <a:xfrm>
            <a:off x="7620000" y="2102368"/>
            <a:ext cx="1062038" cy="2438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hthoek 112"/>
          <p:cNvSpPr/>
          <p:nvPr/>
        </p:nvSpPr>
        <p:spPr>
          <a:xfrm>
            <a:off x="2449823" y="4434949"/>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509839" y="4069283"/>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1" name="Rechthoek 110"/>
          <p:cNvSpPr/>
          <p:nvPr/>
        </p:nvSpPr>
        <p:spPr>
          <a:xfrm>
            <a:off x="2509839" y="3578740"/>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p:cNvSpPr/>
          <p:nvPr/>
        </p:nvSpPr>
        <p:spPr>
          <a:xfrm>
            <a:off x="2509839" y="3202508"/>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518983" y="2826269"/>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490789" y="2473845"/>
            <a:ext cx="620553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p:cNvCxnSpPr/>
          <p:nvPr/>
        </p:nvCxnSpPr>
        <p:spPr>
          <a:xfrm>
            <a:off x="7632340" y="1793124"/>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Routekaart</a:t>
            </a:r>
          </a:p>
        </p:txBody>
      </p:sp>
      <p:sp>
        <p:nvSpPr>
          <p:cNvPr id="14" name="Rechthoek 13"/>
          <p:cNvSpPr/>
          <p:nvPr/>
        </p:nvSpPr>
        <p:spPr>
          <a:xfrm>
            <a:off x="1511660" y="1196752"/>
            <a:ext cx="6120680" cy="954107"/>
          </a:xfrm>
          <a:prstGeom prst="rect">
            <a:avLst/>
          </a:prstGeom>
        </p:spPr>
        <p:txBody>
          <a:bodyPr wrap="square">
            <a:spAutoFit/>
          </a:bodyPr>
          <a:lstStyle/>
          <a:p>
            <a:pPr marL="342900" indent="-342900" algn="ctr">
              <a:buAutoNum type="arabicPeriod"/>
            </a:pPr>
            <a:r>
              <a:rPr lang="nl-NL" sz="1400" dirty="0">
                <a:latin typeface="Gill Sans Ultra Bold" pitchFamily="34" charset="0"/>
                <a:cs typeface="Arial" panose="020B0604020202020204" pitchFamily="34" charset="0"/>
              </a:rPr>
              <a:t>Consultatie en advies – vervolg</a:t>
            </a:r>
          </a:p>
          <a:p>
            <a:pPr algn="ctr"/>
            <a:r>
              <a:rPr lang="nl-NL" sz="1400" dirty="0">
                <a:latin typeface="Gill Sans Ultra Bold" pitchFamily="34" charset="0"/>
                <a:cs typeface="Arial" panose="020B0604020202020204" pitchFamily="34" charset="0"/>
              </a:rPr>
              <a:t>PLAN versus RESULTAAT</a:t>
            </a:r>
          </a:p>
          <a:p>
            <a:pPr algn="ctr"/>
            <a:endParaRPr lang="nl-NL" sz="1400" dirty="0">
              <a:latin typeface="Gill Sans Ultra Bold" pitchFamily="34" charset="0"/>
              <a:cs typeface="Arial" panose="020B0604020202020204" pitchFamily="34" charset="0"/>
            </a:endParaRPr>
          </a:p>
          <a:p>
            <a:pPr algn="ctr"/>
            <a:endParaRPr lang="nl-NL" sz="1400" dirty="0">
              <a:solidFill>
                <a:srgbClr val="FF0000"/>
              </a:solidFill>
            </a:endParaRPr>
          </a:p>
        </p:txBody>
      </p:sp>
      <p:pic>
        <p:nvPicPr>
          <p:cNvPr id="5" name="Afbeelding 4" descr="Kader.png"/>
          <p:cNvPicPr>
            <a:picLocks noChangeAspect="1"/>
          </p:cNvPicPr>
          <p:nvPr/>
        </p:nvPicPr>
        <p:blipFill>
          <a:blip r:embed="rId2" cstate="print"/>
          <a:stretch>
            <a:fillRect/>
          </a:stretch>
        </p:blipFill>
        <p:spPr>
          <a:xfrm>
            <a:off x="709262" y="507805"/>
            <a:ext cx="1918522" cy="1337019"/>
          </a:xfrm>
          <a:prstGeom prst="rect">
            <a:avLst/>
          </a:prstGeom>
        </p:spPr>
      </p:pic>
      <p:pic>
        <p:nvPicPr>
          <p:cNvPr id="6" name="Afbeelding 5" descr="Consultatie en advies.png"/>
          <p:cNvPicPr>
            <a:picLocks noChangeAspect="1"/>
          </p:cNvPicPr>
          <p:nvPr/>
        </p:nvPicPr>
        <p:blipFill>
          <a:blip r:embed="rId3" cstate="print"/>
          <a:stretch>
            <a:fillRect/>
          </a:stretch>
        </p:blipFill>
        <p:spPr>
          <a:xfrm>
            <a:off x="925286" y="876106"/>
            <a:ext cx="1524537" cy="624126"/>
          </a:xfrm>
          <a:prstGeom prst="rect">
            <a:avLst/>
          </a:prstGeom>
        </p:spPr>
      </p:pic>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483768"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1" name="Rechthoek 20"/>
          <p:cNvSpPr/>
          <p:nvPr/>
        </p:nvSpPr>
        <p:spPr>
          <a:xfrm>
            <a:off x="5364088" y="2071881"/>
            <a:ext cx="7200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2020</a:t>
            </a:r>
            <a:endParaRPr lang="nl-NL" sz="1200" b="1" dirty="0">
              <a:solidFill>
                <a:schemeClr val="bg1"/>
              </a:solidFill>
              <a:latin typeface="Segoe UI Black" pitchFamily="34" charset="0"/>
              <a:ea typeface="Segoe UI Black" pitchFamily="34" charset="0"/>
            </a:endParaRPr>
          </a:p>
        </p:txBody>
      </p:sp>
      <p:sp>
        <p:nvSpPr>
          <p:cNvPr id="23" name="Rechthoek 22"/>
          <p:cNvSpPr/>
          <p:nvPr/>
        </p:nvSpPr>
        <p:spPr>
          <a:xfrm>
            <a:off x="7620000" y="2071881"/>
            <a:ext cx="11669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 april 2021</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445417" y="3321095"/>
            <a:ext cx="1907257" cy="646331"/>
          </a:xfrm>
          <a:prstGeom prst="rect">
            <a:avLst/>
          </a:prstGeom>
        </p:spPr>
        <p:txBody>
          <a:bodyPr wrap="square">
            <a:spAutoFit/>
          </a:bodyPr>
          <a:lstStyle/>
          <a:p>
            <a:r>
              <a:rPr lang="nl-NL" sz="1200" dirty="0">
                <a:cs typeface="Arial" panose="020B0604020202020204" pitchFamily="34" charset="0"/>
              </a:rPr>
              <a:t>Ervaringsdeskundigheid</a:t>
            </a:r>
          </a:p>
          <a:p>
            <a:r>
              <a:rPr lang="nl-NL" sz="1200" dirty="0">
                <a:cs typeface="Arial" panose="020B0604020202020204" pitchFamily="34" charset="0"/>
              </a:rPr>
              <a:t>is geborgd</a:t>
            </a:r>
          </a:p>
          <a:p>
            <a:endParaRPr lang="nl-NL" sz="1200" dirty="0">
              <a:cs typeface="Arial" panose="020B0604020202020204" pitchFamily="34" charset="0"/>
            </a:endParaRPr>
          </a:p>
        </p:txBody>
      </p:sp>
      <p:cxnSp>
        <p:nvCxnSpPr>
          <p:cNvPr id="32" name="Rechte verbindingslijn 31"/>
          <p:cNvCxnSpPr/>
          <p:nvPr/>
        </p:nvCxnSpPr>
        <p:spPr>
          <a:xfrm>
            <a:off x="323528" y="3947345"/>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427511" y="4874799"/>
            <a:ext cx="1907257" cy="1015663"/>
          </a:xfrm>
          <a:prstGeom prst="rect">
            <a:avLst/>
          </a:prstGeom>
        </p:spPr>
        <p:txBody>
          <a:bodyPr wrap="square">
            <a:spAutoFit/>
          </a:bodyPr>
          <a:lstStyle/>
          <a:p>
            <a:r>
              <a:rPr lang="nl-NL" sz="1200" dirty="0">
                <a:cs typeface="Arial" panose="020B0604020202020204" pitchFamily="34" charset="0"/>
              </a:rPr>
              <a:t>Gebundelde adviezen van experts over </a:t>
            </a:r>
            <a:r>
              <a:rPr lang="nl-NL" sz="1200" i="1" dirty="0">
                <a:cs typeface="Arial" panose="020B0604020202020204" pitchFamily="34" charset="0"/>
              </a:rPr>
              <a:t>hardnekkige kluwens van problemen </a:t>
            </a:r>
            <a:r>
              <a:rPr lang="nl-NL" sz="1200" dirty="0">
                <a:cs typeface="Arial" panose="020B0604020202020204" pitchFamily="34" charset="0"/>
              </a:rPr>
              <a:t>in Gelderland</a:t>
            </a:r>
          </a:p>
          <a:p>
            <a:endParaRPr lang="nl-NL" sz="1200" dirty="0">
              <a:cs typeface="Arial" panose="020B0604020202020204" pitchFamily="34" charset="0"/>
            </a:endParaRPr>
          </a:p>
        </p:txBody>
      </p:sp>
      <p:sp>
        <p:nvSpPr>
          <p:cNvPr id="35" name="Rechthoek 34"/>
          <p:cNvSpPr/>
          <p:nvPr/>
        </p:nvSpPr>
        <p:spPr>
          <a:xfrm>
            <a:off x="2483767" y="4009825"/>
            <a:ext cx="4307557" cy="1015663"/>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Agenderen van bovenregionale </a:t>
            </a:r>
            <a:r>
              <a:rPr lang="nl-NL" sz="1200" i="1" dirty="0">
                <a:cs typeface="Arial" panose="020B0604020202020204" pitchFamily="34" charset="0"/>
              </a:rPr>
              <a:t>hardnekkige kluwens van problemen</a:t>
            </a:r>
          </a:p>
          <a:p>
            <a:pPr marL="90488" indent="-90488">
              <a:buFont typeface="Arial" pitchFamily="34" charset="0"/>
              <a:buChar char="•"/>
            </a:pPr>
            <a:r>
              <a:rPr lang="nl-NL" sz="1200" dirty="0">
                <a:cs typeface="Arial" panose="020B0604020202020204" pitchFamily="34" charset="0"/>
              </a:rPr>
              <a:t>Netwerk inzetten om mee te denken bij het oplossen van deze </a:t>
            </a:r>
            <a:r>
              <a:rPr lang="nl-NL" sz="1200" i="1" dirty="0">
                <a:cs typeface="Arial" panose="020B0604020202020204" pitchFamily="34" charset="0"/>
              </a:rPr>
              <a:t>kluwen. </a:t>
            </a:r>
            <a:r>
              <a:rPr lang="nl-NL" sz="1200" dirty="0">
                <a:cs typeface="Arial" panose="020B0604020202020204" pitchFamily="34" charset="0"/>
              </a:rPr>
              <a:t>De adviezen zijn input voor bovenregionale afspraken in de G7 over een sluitend </a:t>
            </a:r>
            <a:r>
              <a:rPr lang="nl-NL" sz="1200" dirty="0" err="1">
                <a:cs typeface="Arial" panose="020B0604020202020204" pitchFamily="34" charset="0"/>
              </a:rPr>
              <a:t>jeugzorg-landschap</a:t>
            </a:r>
            <a:r>
              <a:rPr lang="nl-NL" sz="1200" dirty="0">
                <a:cs typeface="Arial" panose="020B0604020202020204" pitchFamily="34" charset="0"/>
              </a:rPr>
              <a:t> en de inkoopagenda.</a:t>
            </a:r>
            <a:endParaRPr lang="nl-NL" sz="1200" i="1" dirty="0">
              <a:cs typeface="Arial" panose="020B0604020202020204" pitchFamily="34" charset="0"/>
            </a:endParaRPr>
          </a:p>
        </p:txBody>
      </p:sp>
      <p:pic>
        <p:nvPicPr>
          <p:cNvPr id="70" name="Afbeelding 69"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65314" y="3212364"/>
            <a:ext cx="121920" cy="121920"/>
          </a:xfrm>
          <a:prstGeom prst="rect">
            <a:avLst/>
          </a:prstGeom>
        </p:spPr>
      </p:pic>
      <p:pic>
        <p:nvPicPr>
          <p:cNvPr id="71" name="Afbeelding 70"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65314" y="3584675"/>
            <a:ext cx="121920" cy="121920"/>
          </a:xfrm>
          <a:prstGeom prst="rect">
            <a:avLst/>
          </a:prstGeom>
        </p:spPr>
      </p:pic>
      <p:pic>
        <p:nvPicPr>
          <p:cNvPr id="72" name="Afbeelding 71"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66870" y="2506619"/>
            <a:ext cx="121920" cy="121920"/>
          </a:xfrm>
          <a:prstGeom prst="rect">
            <a:avLst/>
          </a:prstGeom>
        </p:spPr>
      </p:pic>
      <p:pic>
        <p:nvPicPr>
          <p:cNvPr id="82" name="Afbeelding 81"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65314" y="2862370"/>
            <a:ext cx="121920" cy="121920"/>
          </a:xfrm>
          <a:prstGeom prst="rect">
            <a:avLst/>
          </a:prstGeom>
        </p:spPr>
      </p:pic>
      <p:pic>
        <p:nvPicPr>
          <p:cNvPr id="93" name="Afbeelding 92"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56837" y="4472997"/>
            <a:ext cx="121920" cy="121920"/>
          </a:xfrm>
          <a:prstGeom prst="rect">
            <a:avLst/>
          </a:prstGeom>
        </p:spPr>
      </p:pic>
      <p:pic>
        <p:nvPicPr>
          <p:cNvPr id="94" name="Afbeelding 93"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65314" y="4090975"/>
            <a:ext cx="121920" cy="121920"/>
          </a:xfrm>
          <a:prstGeom prst="rect">
            <a:avLst/>
          </a:prstGeom>
        </p:spPr>
      </p:pic>
      <p:pic>
        <p:nvPicPr>
          <p:cNvPr id="128" name="Afbeelding 127" descr="werkwijze bekend.png"/>
          <p:cNvPicPr>
            <a:picLocks noChangeAspect="1"/>
          </p:cNvPicPr>
          <p:nvPr/>
        </p:nvPicPr>
        <p:blipFill>
          <a:blip r:embed="rId5" cstate="print"/>
          <a:stretch>
            <a:fillRect/>
          </a:stretch>
        </p:blipFill>
        <p:spPr>
          <a:xfrm>
            <a:off x="825770" y="2442020"/>
            <a:ext cx="783956" cy="900387"/>
          </a:xfrm>
          <a:prstGeom prst="rect">
            <a:avLst/>
          </a:prstGeom>
        </p:spPr>
      </p:pic>
      <p:sp>
        <p:nvSpPr>
          <p:cNvPr id="25" name="Rechthoek 24"/>
          <p:cNvSpPr/>
          <p:nvPr/>
        </p:nvSpPr>
        <p:spPr>
          <a:xfrm>
            <a:off x="2483767" y="2420888"/>
            <a:ext cx="4248447" cy="1384995"/>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Analyse landelijke en regionale best-</a:t>
            </a:r>
            <a:r>
              <a:rPr lang="nl-NL" sz="1200" dirty="0" err="1">
                <a:cs typeface="Arial" panose="020B0604020202020204" pitchFamily="34" charset="0"/>
              </a:rPr>
              <a:t>practices</a:t>
            </a:r>
            <a:r>
              <a:rPr lang="nl-NL" sz="1200" dirty="0">
                <a:cs typeface="Arial" panose="020B0604020202020204" pitchFamily="34" charset="0"/>
              </a:rPr>
              <a:t> </a:t>
            </a:r>
            <a:br>
              <a:rPr lang="nl-NL" sz="1200" dirty="0">
                <a:cs typeface="Arial" panose="020B0604020202020204" pitchFamily="34" charset="0"/>
              </a:rPr>
            </a:br>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 Voorstel voor organiseren inzet ervaringsdeskundigen</a:t>
            </a:r>
          </a:p>
          <a:p>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Consultatieronde en aanscherping voorstel</a:t>
            </a:r>
          </a:p>
          <a:p>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Besluitvorming en implementatie </a:t>
            </a:r>
          </a:p>
        </p:txBody>
      </p:sp>
      <p:pic>
        <p:nvPicPr>
          <p:cNvPr id="129" name="Afbeelding 128" descr="werkwijze bekend.png"/>
          <p:cNvPicPr>
            <a:picLocks noChangeAspect="1"/>
          </p:cNvPicPr>
          <p:nvPr/>
        </p:nvPicPr>
        <p:blipFill>
          <a:blip r:embed="rId6" cstate="print"/>
          <a:stretch>
            <a:fillRect/>
          </a:stretch>
        </p:blipFill>
        <p:spPr>
          <a:xfrm>
            <a:off x="720994" y="4028092"/>
            <a:ext cx="1226869" cy="823401"/>
          </a:xfrm>
          <a:prstGeom prst="rect">
            <a:avLst/>
          </a:prstGeom>
        </p:spPr>
      </p:pic>
      <p:sp>
        <p:nvSpPr>
          <p:cNvPr id="3" name="Tijdelijke aanduiding voor dianummer 2">
            <a:extLst>
              <a:ext uri="{FF2B5EF4-FFF2-40B4-BE49-F238E27FC236}">
                <a16:creationId xmlns:a16="http://schemas.microsoft.com/office/drawing/2014/main" id="{7F2E824D-15C2-4B4B-BE7F-59DBE5D7FDD3}"/>
              </a:ext>
            </a:extLst>
          </p:cNvPr>
          <p:cNvSpPr>
            <a:spLocks noGrp="1"/>
          </p:cNvSpPr>
          <p:nvPr>
            <p:ph type="sldNum" sz="quarter" idx="12"/>
          </p:nvPr>
        </p:nvSpPr>
        <p:spPr/>
        <p:txBody>
          <a:bodyPr/>
          <a:lstStyle/>
          <a:p>
            <a:fld id="{1D056AA0-74DD-4034-BF91-72B79374FF4E}" type="slidenum">
              <a:rPr lang="nl-NL" smtClean="0"/>
              <a:pPr/>
              <a:t>10</a:t>
            </a:fld>
            <a:endParaRPr lang="nl-NL"/>
          </a:p>
        </p:txBody>
      </p:sp>
      <p:pic>
        <p:nvPicPr>
          <p:cNvPr id="55" name="Afbeelding 54" descr="voltooid.png">
            <a:extLst>
              <a:ext uri="{FF2B5EF4-FFF2-40B4-BE49-F238E27FC236}">
                <a16:creationId xmlns:a16="http://schemas.microsoft.com/office/drawing/2014/main" id="{20F01FF6-3CB6-4F85-A55A-19C090A4ABFF}"/>
              </a:ext>
            </a:extLst>
          </p:cNvPr>
          <p:cNvPicPr>
            <a:picLocks noChangeAspect="1"/>
          </p:cNvPicPr>
          <p:nvPr/>
        </p:nvPicPr>
        <p:blipFill>
          <a:blip r:embed="rId4" cstate="print">
            <a:duotone>
              <a:schemeClr val="accent3">
                <a:shade val="45000"/>
                <a:satMod val="135000"/>
              </a:schemeClr>
              <a:prstClr val="white"/>
            </a:duotone>
          </a:blip>
          <a:stretch>
            <a:fillRect/>
          </a:stretch>
        </p:blipFill>
        <p:spPr>
          <a:xfrm>
            <a:off x="3400234" y="5382630"/>
            <a:ext cx="121920" cy="121920"/>
          </a:xfrm>
          <a:prstGeom prst="rect">
            <a:avLst/>
          </a:prstGeom>
        </p:spPr>
      </p:pic>
      <p:sp>
        <p:nvSpPr>
          <p:cNvPr id="56" name="Rechthoek 55">
            <a:extLst>
              <a:ext uri="{FF2B5EF4-FFF2-40B4-BE49-F238E27FC236}">
                <a16:creationId xmlns:a16="http://schemas.microsoft.com/office/drawing/2014/main" id="{83672129-F0CF-4B10-A55F-8E17849AE215}"/>
              </a:ext>
            </a:extLst>
          </p:cNvPr>
          <p:cNvSpPr/>
          <p:nvPr/>
        </p:nvSpPr>
        <p:spPr>
          <a:xfrm>
            <a:off x="3365512" y="5298733"/>
            <a:ext cx="2550652" cy="646331"/>
          </a:xfrm>
          <a:prstGeom prst="rect">
            <a:avLst/>
          </a:prstGeom>
        </p:spPr>
        <p:txBody>
          <a:bodyPr wrap="square">
            <a:spAutoFit/>
          </a:bodyPr>
          <a:lstStyle/>
          <a:p>
            <a:r>
              <a:rPr lang="nl-NL" sz="1200" dirty="0">
                <a:cs typeface="Arial" panose="020B0604020202020204" pitchFamily="34" charset="0"/>
              </a:rPr>
              <a:t>   = gerealiseerd </a:t>
            </a:r>
          </a:p>
          <a:p>
            <a:r>
              <a:rPr lang="nl-NL" sz="1200" dirty="0">
                <a:cs typeface="Arial" panose="020B0604020202020204" pitchFamily="34" charset="0"/>
              </a:rPr>
              <a:t>   = nog niet gerealiseerd</a:t>
            </a:r>
          </a:p>
          <a:p>
            <a:r>
              <a:rPr lang="nl-NL" sz="1200" dirty="0">
                <a:cs typeface="Arial" panose="020B0604020202020204" pitchFamily="34" charset="0"/>
              </a:rPr>
              <a:t>   = in ontwikkeling  </a:t>
            </a:r>
          </a:p>
        </p:txBody>
      </p:sp>
      <p:pic>
        <p:nvPicPr>
          <p:cNvPr id="57" name="Afbeelding 56" descr="voltooid.png">
            <a:extLst>
              <a:ext uri="{FF2B5EF4-FFF2-40B4-BE49-F238E27FC236}">
                <a16:creationId xmlns:a16="http://schemas.microsoft.com/office/drawing/2014/main" id="{51BDFA89-3C5A-44E9-9323-BBAC6740F24D}"/>
              </a:ext>
            </a:extLst>
          </p:cNvPr>
          <p:cNvPicPr>
            <a:picLocks noChangeAspect="1"/>
          </p:cNvPicPr>
          <p:nvPr/>
        </p:nvPicPr>
        <p:blipFill>
          <a:blip r:embed="rId4" cstate="print"/>
          <a:stretch>
            <a:fillRect/>
          </a:stretch>
        </p:blipFill>
        <p:spPr>
          <a:xfrm>
            <a:off x="3393172" y="5539328"/>
            <a:ext cx="121920" cy="121920"/>
          </a:xfrm>
          <a:prstGeom prst="rect">
            <a:avLst/>
          </a:prstGeom>
        </p:spPr>
      </p:pic>
      <p:pic>
        <p:nvPicPr>
          <p:cNvPr id="36" name="Afbeelding 35" descr="voltooid.png">
            <a:extLst>
              <a:ext uri="{FF2B5EF4-FFF2-40B4-BE49-F238E27FC236}">
                <a16:creationId xmlns:a16="http://schemas.microsoft.com/office/drawing/2014/main" id="{1E41BB01-51CE-4D5E-A9C7-A346632D6270}"/>
              </a:ext>
            </a:extLst>
          </p:cNvPr>
          <p:cNvPicPr>
            <a:picLocks noChangeAspect="1"/>
          </p:cNvPicPr>
          <p:nvPr/>
        </p:nvPicPr>
        <p:blipFill>
          <a:blip r:embed="rId4" cstate="print">
            <a:duotone>
              <a:schemeClr val="accent6">
                <a:shade val="45000"/>
                <a:satMod val="135000"/>
              </a:schemeClr>
              <a:prstClr val="white"/>
            </a:duotone>
          </a:blip>
          <a:stretch>
            <a:fillRect/>
          </a:stretch>
        </p:blipFill>
        <p:spPr>
          <a:xfrm>
            <a:off x="3393172" y="5729747"/>
            <a:ext cx="121920" cy="121920"/>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Rechthoek 64">
            <a:extLst>
              <a:ext uri="{FF2B5EF4-FFF2-40B4-BE49-F238E27FC236}">
                <a16:creationId xmlns:a16="http://schemas.microsoft.com/office/drawing/2014/main" id="{6EC4CE3A-5015-4A35-B228-8D08FB344B50}"/>
              </a:ext>
            </a:extLst>
          </p:cNvPr>
          <p:cNvSpPr/>
          <p:nvPr/>
        </p:nvSpPr>
        <p:spPr>
          <a:xfrm>
            <a:off x="2176464" y="4612505"/>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8" name="Rechthoek 57"/>
          <p:cNvSpPr/>
          <p:nvPr/>
        </p:nvSpPr>
        <p:spPr>
          <a:xfrm>
            <a:off x="2166938" y="4991303"/>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9" name="Rechthoek 58"/>
          <p:cNvSpPr/>
          <p:nvPr/>
        </p:nvSpPr>
        <p:spPr>
          <a:xfrm>
            <a:off x="2156884" y="5315262"/>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7544296" y="2102368"/>
            <a:ext cx="1137742" cy="25400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hthoek 112"/>
          <p:cNvSpPr/>
          <p:nvPr/>
        </p:nvSpPr>
        <p:spPr>
          <a:xfrm>
            <a:off x="2166937" y="4246587"/>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166938" y="3886403"/>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p:cNvSpPr/>
          <p:nvPr/>
        </p:nvSpPr>
        <p:spPr>
          <a:xfrm>
            <a:off x="2132625" y="3028264"/>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133166" y="2679358"/>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146832" y="2473845"/>
            <a:ext cx="6549493"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73" name="Groep 72"/>
          <p:cNvGrpSpPr/>
          <p:nvPr/>
        </p:nvGrpSpPr>
        <p:grpSpPr>
          <a:xfrm>
            <a:off x="7553515" y="1832830"/>
            <a:ext cx="1142810" cy="4689206"/>
            <a:chOff x="7230616" y="1877910"/>
            <a:chExt cx="1142810" cy="4390014"/>
          </a:xfrm>
        </p:grpSpPr>
        <p:cxnSp>
          <p:nvCxnSpPr>
            <p:cNvPr id="39" name="Rechte verbindingslijn 38"/>
            <p:cNvCxnSpPr/>
            <p:nvPr/>
          </p:nvCxnSpPr>
          <p:spPr>
            <a:xfrm>
              <a:off x="7230616" y="1894600"/>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373426" y="1877910"/>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Routekaart</a:t>
            </a:r>
          </a:p>
        </p:txBody>
      </p:sp>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145595"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1" name="Rechthoek 20"/>
          <p:cNvSpPr/>
          <p:nvPr/>
        </p:nvSpPr>
        <p:spPr>
          <a:xfrm>
            <a:off x="5364088" y="2071881"/>
            <a:ext cx="7200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2020</a:t>
            </a:r>
            <a:endParaRPr lang="nl-NL" sz="1200" b="1" dirty="0">
              <a:solidFill>
                <a:schemeClr val="bg1"/>
              </a:solidFill>
              <a:latin typeface="Segoe UI Black" pitchFamily="34" charset="0"/>
              <a:ea typeface="Segoe UI Black" pitchFamily="34" charset="0"/>
            </a:endParaRPr>
          </a:p>
        </p:txBody>
      </p:sp>
      <p:sp>
        <p:nvSpPr>
          <p:cNvPr id="23" name="Rechthoek 22"/>
          <p:cNvSpPr/>
          <p:nvPr/>
        </p:nvSpPr>
        <p:spPr>
          <a:xfrm>
            <a:off x="7534818" y="2063276"/>
            <a:ext cx="1163764"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 april 2021</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445418" y="3125812"/>
            <a:ext cx="1640558" cy="830997"/>
          </a:xfrm>
          <a:prstGeom prst="rect">
            <a:avLst/>
          </a:prstGeom>
        </p:spPr>
        <p:txBody>
          <a:bodyPr wrap="square">
            <a:spAutoFit/>
          </a:bodyPr>
          <a:lstStyle/>
          <a:p>
            <a:r>
              <a:rPr lang="nl-NL" sz="1200" dirty="0">
                <a:cs typeface="Arial" panose="020B0604020202020204" pitchFamily="34" charset="0"/>
              </a:rPr>
              <a:t>Bovenregionale hulp is snel en op de juiste plaats beschikbaar</a:t>
            </a:r>
          </a:p>
          <a:p>
            <a:endParaRPr lang="nl-NL" sz="1200" dirty="0">
              <a:cs typeface="Arial" panose="020B0604020202020204" pitchFamily="34" charset="0"/>
            </a:endParaRPr>
          </a:p>
        </p:txBody>
      </p:sp>
      <p:cxnSp>
        <p:nvCxnSpPr>
          <p:cNvPr id="32" name="Rechte verbindingslijn 31"/>
          <p:cNvCxnSpPr/>
          <p:nvPr/>
        </p:nvCxnSpPr>
        <p:spPr>
          <a:xfrm>
            <a:off x="289215" y="3782753"/>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527087" y="4859328"/>
            <a:ext cx="1640558" cy="646331"/>
          </a:xfrm>
          <a:prstGeom prst="rect">
            <a:avLst/>
          </a:prstGeom>
        </p:spPr>
        <p:txBody>
          <a:bodyPr wrap="square">
            <a:spAutoFit/>
          </a:bodyPr>
          <a:lstStyle/>
          <a:p>
            <a:r>
              <a:rPr lang="nl-NL" sz="1200" dirty="0">
                <a:cs typeface="Arial" panose="020B0604020202020204" pitchFamily="34" charset="0"/>
              </a:rPr>
              <a:t>Jongeren komen niet meer in de gesloten jeugdzorg terecht</a:t>
            </a:r>
          </a:p>
        </p:txBody>
      </p:sp>
      <p:sp>
        <p:nvSpPr>
          <p:cNvPr id="35" name="Rechthoek 34"/>
          <p:cNvSpPr/>
          <p:nvPr/>
        </p:nvSpPr>
        <p:spPr>
          <a:xfrm>
            <a:off x="2107164" y="3826945"/>
            <a:ext cx="4303542" cy="1938992"/>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Ontwikkelen van een bovenregionaal gedragen zorginhoudelijke visie op de jeugdzorg+</a:t>
            </a:r>
          </a:p>
          <a:p>
            <a:pPr marL="90488" indent="-90488">
              <a:buFont typeface="Arial" pitchFamily="34" charset="0"/>
              <a:buChar char="•"/>
            </a:pPr>
            <a:r>
              <a:rPr lang="nl-NL" sz="1200" dirty="0">
                <a:cs typeface="Arial" panose="020B0604020202020204" pitchFamily="34" charset="0"/>
              </a:rPr>
              <a:t>In kaart brengen voor welke groepen er bovenregionale alternatieven nodig zijn</a:t>
            </a:r>
          </a:p>
          <a:p>
            <a:pPr marL="90488" indent="-90488">
              <a:buFont typeface="Arial" pitchFamily="34" charset="0"/>
              <a:buChar char="•"/>
            </a:pPr>
            <a:r>
              <a:rPr lang="nl-NL" sz="1200" dirty="0">
                <a:cs typeface="Arial" panose="020B0604020202020204" pitchFamily="34" charset="0"/>
              </a:rPr>
              <a:t>Advies over aantal benodigde plaatsen jeugdzorg+ in Gelderland na landelijke afstemming</a:t>
            </a:r>
          </a:p>
          <a:p>
            <a:pPr marL="90488" indent="-90488">
              <a:buFont typeface="Arial" pitchFamily="34" charset="0"/>
              <a:buChar char="•"/>
            </a:pPr>
            <a:r>
              <a:rPr lang="nl-NL" sz="1200" dirty="0">
                <a:cs typeface="Arial" panose="020B0604020202020204" pitchFamily="34" charset="0"/>
              </a:rPr>
              <a:t>Stimuleren ontwikkeling kleinschalige voorzieningen op basis van business case</a:t>
            </a:r>
          </a:p>
          <a:p>
            <a:pPr marL="90488" lvl="0" indent="-90488">
              <a:buFont typeface="Arial" pitchFamily="34" charset="0"/>
              <a:buChar char="•"/>
            </a:pPr>
            <a:r>
              <a:rPr lang="nl-NL" sz="1200" dirty="0"/>
              <a:t>Actieplan opstellen: verbeteren uitstroom jeugdzorg+ </a:t>
            </a:r>
          </a:p>
          <a:p>
            <a:pPr marL="90488" indent="-90488">
              <a:buFont typeface="Arial" pitchFamily="34" charset="0"/>
              <a:buChar char="•"/>
            </a:pPr>
            <a:endParaRPr lang="nl-NL" sz="1200" dirty="0">
              <a:cs typeface="Arial" panose="020B0604020202020204" pitchFamily="34" charset="0"/>
            </a:endParaRPr>
          </a:p>
        </p:txBody>
      </p:sp>
      <p:pic>
        <p:nvPicPr>
          <p:cNvPr id="70" name="Afbeelding 69" descr="voltooid.png"/>
          <p:cNvPicPr>
            <a:picLocks noChangeAspect="1"/>
          </p:cNvPicPr>
          <p:nvPr/>
        </p:nvPicPr>
        <p:blipFill>
          <a:blip r:embed="rId2" cstate="print">
            <a:duotone>
              <a:schemeClr val="accent6">
                <a:shade val="45000"/>
                <a:satMod val="135000"/>
              </a:schemeClr>
              <a:prstClr val="white"/>
            </a:duotone>
          </a:blip>
          <a:stretch>
            <a:fillRect/>
          </a:stretch>
        </p:blipFill>
        <p:spPr>
          <a:xfrm>
            <a:off x="8131323" y="2505096"/>
            <a:ext cx="121920" cy="121920"/>
          </a:xfrm>
          <a:prstGeom prst="rect">
            <a:avLst/>
          </a:prstGeom>
        </p:spPr>
      </p:pic>
      <p:pic>
        <p:nvPicPr>
          <p:cNvPr id="71" name="Afbeelding 70" descr="voltooid.png"/>
          <p:cNvPicPr>
            <a:picLocks noChangeAspect="1"/>
          </p:cNvPicPr>
          <p:nvPr/>
        </p:nvPicPr>
        <p:blipFill>
          <a:blip r:embed="rId2" cstate="print">
            <a:duotone>
              <a:schemeClr val="accent3">
                <a:shade val="45000"/>
                <a:satMod val="135000"/>
              </a:schemeClr>
              <a:prstClr val="white"/>
            </a:duotone>
          </a:blip>
          <a:stretch>
            <a:fillRect/>
          </a:stretch>
        </p:blipFill>
        <p:spPr>
          <a:xfrm>
            <a:off x="8138679" y="3045148"/>
            <a:ext cx="121920" cy="121920"/>
          </a:xfrm>
          <a:prstGeom prst="rect">
            <a:avLst/>
          </a:prstGeom>
        </p:spPr>
      </p:pic>
      <p:pic>
        <p:nvPicPr>
          <p:cNvPr id="82" name="Afbeelding 81" descr="voltooid.png"/>
          <p:cNvPicPr>
            <a:picLocks noChangeAspect="1"/>
          </p:cNvPicPr>
          <p:nvPr/>
        </p:nvPicPr>
        <p:blipFill>
          <a:blip r:embed="rId3" cstate="print">
            <a:duotone>
              <a:schemeClr val="accent3">
                <a:shade val="45000"/>
                <a:satMod val="135000"/>
              </a:schemeClr>
              <a:prstClr val="white"/>
            </a:duotone>
            <a:extLst>
              <a:ext uri="{BEBA8EAE-BF5A-486C-A8C5-ECC9F3942E4B}">
                <a14:imgProps xmlns:a14="http://schemas.microsoft.com/office/drawing/2010/main">
                  <a14:imgLayer r:embed="rId4">
                    <a14:imgEffect>
                      <a14:colorTemperature colorTemp="6502"/>
                    </a14:imgEffect>
                  </a14:imgLayer>
                </a14:imgProps>
              </a:ext>
            </a:extLst>
          </a:blip>
          <a:stretch>
            <a:fillRect/>
          </a:stretch>
        </p:blipFill>
        <p:spPr>
          <a:xfrm>
            <a:off x="8130582" y="2698347"/>
            <a:ext cx="121920" cy="121920"/>
          </a:xfrm>
          <a:prstGeom prst="rect">
            <a:avLst/>
          </a:prstGeom>
        </p:spPr>
      </p:pic>
      <p:pic>
        <p:nvPicPr>
          <p:cNvPr id="94" name="Afbeelding 93" descr="voltooid.png"/>
          <p:cNvPicPr>
            <a:picLocks noChangeAspect="1"/>
          </p:cNvPicPr>
          <p:nvPr/>
        </p:nvPicPr>
        <p:blipFill>
          <a:blip r:embed="rId2" cstate="print">
            <a:duotone>
              <a:schemeClr val="accent6">
                <a:shade val="45000"/>
                <a:satMod val="135000"/>
              </a:schemeClr>
              <a:prstClr val="white"/>
            </a:duotone>
          </a:blip>
          <a:stretch>
            <a:fillRect/>
          </a:stretch>
        </p:blipFill>
        <p:spPr>
          <a:xfrm>
            <a:off x="8120829" y="3921085"/>
            <a:ext cx="45719" cy="45719"/>
          </a:xfrm>
          <a:prstGeom prst="rect">
            <a:avLst/>
          </a:prstGeom>
        </p:spPr>
      </p:pic>
      <p:pic>
        <p:nvPicPr>
          <p:cNvPr id="128" name="Afbeelding 127" descr="werkwijze bekend.png"/>
          <p:cNvPicPr>
            <a:picLocks noChangeAspect="1"/>
          </p:cNvPicPr>
          <p:nvPr/>
        </p:nvPicPr>
        <p:blipFill>
          <a:blip r:embed="rId5" cstate="print"/>
          <a:stretch>
            <a:fillRect/>
          </a:stretch>
        </p:blipFill>
        <p:spPr>
          <a:xfrm>
            <a:off x="687655" y="2365044"/>
            <a:ext cx="1044633" cy="744868"/>
          </a:xfrm>
          <a:prstGeom prst="rect">
            <a:avLst/>
          </a:prstGeom>
        </p:spPr>
      </p:pic>
      <p:sp>
        <p:nvSpPr>
          <p:cNvPr id="25" name="Rechthoek 24"/>
          <p:cNvSpPr/>
          <p:nvPr/>
        </p:nvSpPr>
        <p:spPr>
          <a:xfrm>
            <a:off x="2119313" y="2420888"/>
            <a:ext cx="4098605" cy="1015663"/>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Afstemming met G7 over hiaten in het zorglandschap</a:t>
            </a:r>
          </a:p>
          <a:p>
            <a:pPr marL="90488" indent="-90488">
              <a:buFont typeface="Arial" pitchFamily="34" charset="0"/>
              <a:buChar char="•"/>
            </a:pPr>
            <a:r>
              <a:rPr lang="nl-NL" sz="1200" dirty="0">
                <a:cs typeface="Arial" panose="020B0604020202020204" pitchFamily="34" charset="0"/>
              </a:rPr>
              <a:t> Werkwijze uitwerken voor inzet van bovenregionale specialistische hulp</a:t>
            </a:r>
          </a:p>
          <a:p>
            <a:pPr marL="90488" indent="-90488">
              <a:buFont typeface="Arial" pitchFamily="34" charset="0"/>
              <a:buChar char="•"/>
            </a:pPr>
            <a:r>
              <a:rPr lang="nl-NL" sz="1200" i="1" dirty="0">
                <a:cs typeface="Arial" panose="020B0604020202020204" pitchFamily="34" charset="0"/>
              </a:rPr>
              <a:t>Flitsteams </a:t>
            </a:r>
            <a:r>
              <a:rPr lang="nl-NL" sz="1200" dirty="0">
                <a:cs typeface="Arial" panose="020B0604020202020204" pitchFamily="34" charset="0"/>
              </a:rPr>
              <a:t>oprichten die aan de slag gaan met een casus en de voorgestelde oplossing</a:t>
            </a:r>
            <a:endParaRPr lang="nl-NL" sz="1200" i="1" dirty="0">
              <a:cs typeface="Arial" panose="020B0604020202020204" pitchFamily="34" charset="0"/>
            </a:endParaRPr>
          </a:p>
        </p:txBody>
      </p:sp>
      <p:pic>
        <p:nvPicPr>
          <p:cNvPr id="129" name="Afbeelding 128" descr="werkwijze bekend.png"/>
          <p:cNvPicPr>
            <a:picLocks noChangeAspect="1"/>
          </p:cNvPicPr>
          <p:nvPr/>
        </p:nvPicPr>
        <p:blipFill>
          <a:blip r:embed="rId6" cstate="print"/>
          <a:stretch>
            <a:fillRect/>
          </a:stretch>
        </p:blipFill>
        <p:spPr>
          <a:xfrm>
            <a:off x="641123" y="3896649"/>
            <a:ext cx="1137696" cy="823401"/>
          </a:xfrm>
          <a:prstGeom prst="rect">
            <a:avLst/>
          </a:prstGeom>
        </p:spPr>
      </p:pic>
      <p:pic>
        <p:nvPicPr>
          <p:cNvPr id="55" name="Afbeelding 54" descr="Kader.png"/>
          <p:cNvPicPr>
            <a:picLocks noChangeAspect="1"/>
          </p:cNvPicPr>
          <p:nvPr/>
        </p:nvPicPr>
        <p:blipFill>
          <a:blip r:embed="rId7" cstate="print"/>
          <a:stretch>
            <a:fillRect/>
          </a:stretch>
        </p:blipFill>
        <p:spPr>
          <a:xfrm>
            <a:off x="709262" y="507805"/>
            <a:ext cx="1918522" cy="1337019"/>
          </a:xfrm>
          <a:prstGeom prst="rect">
            <a:avLst/>
          </a:prstGeom>
        </p:spPr>
      </p:pic>
      <p:pic>
        <p:nvPicPr>
          <p:cNvPr id="56" name="Afbeelding 55" descr="Organiseren van zorg.png"/>
          <p:cNvPicPr>
            <a:picLocks noChangeAspect="1"/>
          </p:cNvPicPr>
          <p:nvPr/>
        </p:nvPicPr>
        <p:blipFill>
          <a:blip r:embed="rId8" cstate="print"/>
          <a:stretch>
            <a:fillRect/>
          </a:stretch>
        </p:blipFill>
        <p:spPr>
          <a:xfrm>
            <a:off x="967365" y="764704"/>
            <a:ext cx="1372387" cy="864096"/>
          </a:xfrm>
          <a:prstGeom prst="rect">
            <a:avLst/>
          </a:prstGeom>
        </p:spPr>
      </p:pic>
      <p:sp>
        <p:nvSpPr>
          <p:cNvPr id="57" name="Rechthoek 56"/>
          <p:cNvSpPr/>
          <p:nvPr/>
        </p:nvSpPr>
        <p:spPr>
          <a:xfrm>
            <a:off x="1511660" y="1196752"/>
            <a:ext cx="6120680" cy="954107"/>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2. Organiseren van hulp</a:t>
            </a:r>
            <a:br>
              <a:rPr lang="nl-NL" sz="1400" dirty="0">
                <a:latin typeface="Gill Sans Ultra Bold" pitchFamily="34" charset="0"/>
                <a:cs typeface="Arial" panose="020B0604020202020204" pitchFamily="34" charset="0"/>
              </a:rPr>
            </a:br>
            <a:r>
              <a:rPr lang="nl-NL" sz="1400" dirty="0">
                <a:latin typeface="Gill Sans Ultra Bold" pitchFamily="34" charset="0"/>
                <a:cs typeface="Arial" panose="020B0604020202020204" pitchFamily="34" charset="0"/>
              </a:rPr>
              <a:t>PLAN versus RESULTAAT</a:t>
            </a:r>
          </a:p>
          <a:p>
            <a:pPr algn="ctr"/>
            <a:endParaRPr lang="nl-NL" sz="1400" dirty="0">
              <a:latin typeface="Gill Sans Ultra Bold" pitchFamily="34" charset="0"/>
              <a:cs typeface="Arial" panose="020B0604020202020204" pitchFamily="34" charset="0"/>
            </a:endParaRPr>
          </a:p>
          <a:p>
            <a:pPr algn="ctr"/>
            <a:endParaRPr lang="nl-NL" sz="1400" dirty="0">
              <a:solidFill>
                <a:srgbClr val="FF0000"/>
              </a:solidFill>
            </a:endParaRPr>
          </a:p>
        </p:txBody>
      </p:sp>
      <p:sp>
        <p:nvSpPr>
          <p:cNvPr id="3" name="Tijdelijke aanduiding voor dianummer 2">
            <a:extLst>
              <a:ext uri="{FF2B5EF4-FFF2-40B4-BE49-F238E27FC236}">
                <a16:creationId xmlns:a16="http://schemas.microsoft.com/office/drawing/2014/main" id="{A6C03975-E125-44F7-9357-31AE2244173D}"/>
              </a:ext>
            </a:extLst>
          </p:cNvPr>
          <p:cNvSpPr>
            <a:spLocks noGrp="1"/>
          </p:cNvSpPr>
          <p:nvPr>
            <p:ph type="sldNum" sz="quarter" idx="12"/>
          </p:nvPr>
        </p:nvSpPr>
        <p:spPr/>
        <p:txBody>
          <a:bodyPr/>
          <a:lstStyle/>
          <a:p>
            <a:fld id="{1D056AA0-74DD-4034-BF91-72B79374FF4E}" type="slidenum">
              <a:rPr lang="nl-NL" smtClean="0"/>
              <a:pPr/>
              <a:t>11</a:t>
            </a:fld>
            <a:endParaRPr lang="nl-NL"/>
          </a:p>
        </p:txBody>
      </p:sp>
      <p:pic>
        <p:nvPicPr>
          <p:cNvPr id="61" name="Afbeelding 60" descr="voltooid.png">
            <a:extLst>
              <a:ext uri="{FF2B5EF4-FFF2-40B4-BE49-F238E27FC236}">
                <a16:creationId xmlns:a16="http://schemas.microsoft.com/office/drawing/2014/main" id="{B2DB116F-EB76-454E-BCAA-7392FF7310FA}"/>
              </a:ext>
            </a:extLst>
          </p:cNvPr>
          <p:cNvPicPr>
            <a:picLocks noChangeAspect="1"/>
          </p:cNvPicPr>
          <p:nvPr/>
        </p:nvPicPr>
        <p:blipFill>
          <a:blip r:embed="rId2" cstate="print">
            <a:duotone>
              <a:schemeClr val="accent6">
                <a:shade val="45000"/>
                <a:satMod val="135000"/>
              </a:schemeClr>
              <a:prstClr val="white"/>
            </a:duotone>
          </a:blip>
          <a:stretch>
            <a:fillRect/>
          </a:stretch>
        </p:blipFill>
        <p:spPr>
          <a:xfrm>
            <a:off x="8130582" y="4284404"/>
            <a:ext cx="121920" cy="121920"/>
          </a:xfrm>
          <a:prstGeom prst="rect">
            <a:avLst/>
          </a:prstGeom>
        </p:spPr>
      </p:pic>
      <p:pic>
        <p:nvPicPr>
          <p:cNvPr id="62" name="Afbeelding 61" descr="voltooid.png">
            <a:extLst>
              <a:ext uri="{FF2B5EF4-FFF2-40B4-BE49-F238E27FC236}">
                <a16:creationId xmlns:a16="http://schemas.microsoft.com/office/drawing/2014/main" id="{E4735AED-06C9-4E1A-9C8B-63F8868B91E1}"/>
              </a:ext>
            </a:extLst>
          </p:cNvPr>
          <p:cNvPicPr>
            <a:picLocks noChangeAspect="1"/>
          </p:cNvPicPr>
          <p:nvPr/>
        </p:nvPicPr>
        <p:blipFill>
          <a:blip r:embed="rId2" cstate="print"/>
          <a:stretch>
            <a:fillRect/>
          </a:stretch>
        </p:blipFill>
        <p:spPr>
          <a:xfrm>
            <a:off x="8138679" y="4635163"/>
            <a:ext cx="121920" cy="121920"/>
          </a:xfrm>
          <a:prstGeom prst="rect">
            <a:avLst/>
          </a:prstGeom>
        </p:spPr>
      </p:pic>
      <p:pic>
        <p:nvPicPr>
          <p:cNvPr id="63" name="Afbeelding 62" descr="voltooid.png">
            <a:extLst>
              <a:ext uri="{FF2B5EF4-FFF2-40B4-BE49-F238E27FC236}">
                <a16:creationId xmlns:a16="http://schemas.microsoft.com/office/drawing/2014/main" id="{BE11B193-5248-4D1F-85B2-97105BC1C1EC}"/>
              </a:ext>
            </a:extLst>
          </p:cNvPr>
          <p:cNvPicPr>
            <a:picLocks noChangeAspect="1"/>
          </p:cNvPicPr>
          <p:nvPr/>
        </p:nvPicPr>
        <p:blipFill>
          <a:blip r:embed="rId2" cstate="print">
            <a:duotone>
              <a:schemeClr val="accent6">
                <a:shade val="45000"/>
                <a:satMod val="135000"/>
              </a:schemeClr>
              <a:prstClr val="white"/>
            </a:duotone>
          </a:blip>
          <a:stretch>
            <a:fillRect/>
          </a:stretch>
        </p:blipFill>
        <p:spPr>
          <a:xfrm>
            <a:off x="8139396" y="5026362"/>
            <a:ext cx="121920" cy="121920"/>
          </a:xfrm>
          <a:prstGeom prst="rect">
            <a:avLst/>
          </a:prstGeom>
        </p:spPr>
      </p:pic>
      <p:pic>
        <p:nvPicPr>
          <p:cNvPr id="64" name="Afbeelding 63" descr="voltooid.png">
            <a:extLst>
              <a:ext uri="{FF2B5EF4-FFF2-40B4-BE49-F238E27FC236}">
                <a16:creationId xmlns:a16="http://schemas.microsoft.com/office/drawing/2014/main" id="{9615F965-E719-488A-B834-CD7BAA0B1DB0}"/>
              </a:ext>
            </a:extLst>
          </p:cNvPr>
          <p:cNvPicPr>
            <a:picLocks noChangeAspect="1"/>
          </p:cNvPicPr>
          <p:nvPr/>
        </p:nvPicPr>
        <p:blipFill>
          <a:blip r:embed="rId2" cstate="print"/>
          <a:stretch>
            <a:fillRect/>
          </a:stretch>
        </p:blipFill>
        <p:spPr>
          <a:xfrm>
            <a:off x="8133461" y="5350807"/>
            <a:ext cx="119032" cy="119032"/>
          </a:xfrm>
          <a:prstGeom prst="rect">
            <a:avLst/>
          </a:prstGeom>
        </p:spPr>
      </p:pic>
      <p:sp>
        <p:nvSpPr>
          <p:cNvPr id="4" name="Tekstvak 3">
            <a:extLst>
              <a:ext uri="{FF2B5EF4-FFF2-40B4-BE49-F238E27FC236}">
                <a16:creationId xmlns:a16="http://schemas.microsoft.com/office/drawing/2014/main" id="{04FBF690-A573-4AA3-B6FC-F0A7CDBF2688}"/>
              </a:ext>
            </a:extLst>
          </p:cNvPr>
          <p:cNvSpPr txBox="1"/>
          <p:nvPr/>
        </p:nvSpPr>
        <p:spPr>
          <a:xfrm>
            <a:off x="967365" y="5527666"/>
            <a:ext cx="6595367" cy="461665"/>
          </a:xfrm>
          <a:prstGeom prst="rect">
            <a:avLst/>
          </a:prstGeom>
          <a:noFill/>
        </p:spPr>
        <p:txBody>
          <a:bodyPr wrap="square" rtlCol="0">
            <a:spAutoFit/>
          </a:bodyPr>
          <a:lstStyle/>
          <a:p>
            <a:r>
              <a:rPr lang="nl-NL" sz="1200" dirty="0"/>
              <a:t>N.B. Ten aanzien van de Jeugdzorg Plus wordt samengewerkt met het project ‘Vastgoedtransitie </a:t>
            </a:r>
            <a:r>
              <a:rPr lang="nl-NL" sz="1200" dirty="0" err="1"/>
              <a:t>JeugdzorgPlus</a:t>
            </a:r>
            <a:r>
              <a:rPr lang="nl-NL" sz="1200" dirty="0"/>
              <a:t>’. Een aantal onderdelen is in het kader van dat project in voorbereiding </a:t>
            </a:r>
          </a:p>
        </p:txBody>
      </p:sp>
      <p:sp>
        <p:nvSpPr>
          <p:cNvPr id="40" name="Rechthoek 39">
            <a:extLst>
              <a:ext uri="{FF2B5EF4-FFF2-40B4-BE49-F238E27FC236}">
                <a16:creationId xmlns:a16="http://schemas.microsoft.com/office/drawing/2014/main" id="{6E98181D-B419-4AFC-A346-25E458305CC2}"/>
              </a:ext>
            </a:extLst>
          </p:cNvPr>
          <p:cNvSpPr/>
          <p:nvPr/>
        </p:nvSpPr>
        <p:spPr>
          <a:xfrm>
            <a:off x="3156133" y="5989331"/>
            <a:ext cx="2550652" cy="646331"/>
          </a:xfrm>
          <a:prstGeom prst="rect">
            <a:avLst/>
          </a:prstGeom>
        </p:spPr>
        <p:txBody>
          <a:bodyPr wrap="square">
            <a:spAutoFit/>
          </a:bodyPr>
          <a:lstStyle/>
          <a:p>
            <a:r>
              <a:rPr lang="nl-NL" sz="1200" dirty="0">
                <a:cs typeface="Arial" panose="020B0604020202020204" pitchFamily="34" charset="0"/>
              </a:rPr>
              <a:t>   = gerealiseerd </a:t>
            </a:r>
          </a:p>
          <a:p>
            <a:r>
              <a:rPr lang="nl-NL" sz="1200" dirty="0">
                <a:cs typeface="Arial" panose="020B0604020202020204" pitchFamily="34" charset="0"/>
              </a:rPr>
              <a:t>   = nog niet gerealiseerd</a:t>
            </a:r>
          </a:p>
          <a:p>
            <a:r>
              <a:rPr lang="nl-NL" sz="1200" dirty="0">
                <a:cs typeface="Arial" panose="020B0604020202020204" pitchFamily="34" charset="0"/>
              </a:rPr>
              <a:t>   = in ontwikkeling  </a:t>
            </a:r>
          </a:p>
        </p:txBody>
      </p:sp>
      <p:pic>
        <p:nvPicPr>
          <p:cNvPr id="42" name="Afbeelding 41" descr="voltooid.png">
            <a:extLst>
              <a:ext uri="{FF2B5EF4-FFF2-40B4-BE49-F238E27FC236}">
                <a16:creationId xmlns:a16="http://schemas.microsoft.com/office/drawing/2014/main" id="{6AB68163-61E9-47BC-B294-38D29B44B05A}"/>
              </a:ext>
            </a:extLst>
          </p:cNvPr>
          <p:cNvPicPr>
            <a:picLocks noChangeAspect="1"/>
          </p:cNvPicPr>
          <p:nvPr/>
        </p:nvPicPr>
        <p:blipFill>
          <a:blip r:embed="rId2" cstate="print"/>
          <a:stretch>
            <a:fillRect/>
          </a:stretch>
        </p:blipFill>
        <p:spPr>
          <a:xfrm>
            <a:off x="3184144" y="6234430"/>
            <a:ext cx="121920" cy="121920"/>
          </a:xfrm>
          <a:prstGeom prst="rect">
            <a:avLst/>
          </a:prstGeom>
        </p:spPr>
      </p:pic>
      <p:pic>
        <p:nvPicPr>
          <p:cNvPr id="43" name="Afbeelding 42" descr="voltooid.png">
            <a:extLst>
              <a:ext uri="{FF2B5EF4-FFF2-40B4-BE49-F238E27FC236}">
                <a16:creationId xmlns:a16="http://schemas.microsoft.com/office/drawing/2014/main" id="{0660C1DA-6E07-49B7-9FB3-ED160F57A426}"/>
              </a:ext>
            </a:extLst>
          </p:cNvPr>
          <p:cNvPicPr>
            <a:picLocks noChangeAspect="1"/>
          </p:cNvPicPr>
          <p:nvPr/>
        </p:nvPicPr>
        <p:blipFill>
          <a:blip r:embed="rId2" cstate="print">
            <a:duotone>
              <a:schemeClr val="accent6">
                <a:shade val="45000"/>
                <a:satMod val="135000"/>
              </a:schemeClr>
              <a:prstClr val="white"/>
            </a:duotone>
          </a:blip>
          <a:stretch>
            <a:fillRect/>
          </a:stretch>
        </p:blipFill>
        <p:spPr>
          <a:xfrm rot="364127">
            <a:off x="3181104" y="6410889"/>
            <a:ext cx="121920" cy="121920"/>
          </a:xfrm>
          <a:prstGeom prst="rect">
            <a:avLst/>
          </a:prstGeom>
        </p:spPr>
      </p:pic>
      <p:pic>
        <p:nvPicPr>
          <p:cNvPr id="44" name="Afbeelding 43" descr="voltooid.png">
            <a:extLst>
              <a:ext uri="{FF2B5EF4-FFF2-40B4-BE49-F238E27FC236}">
                <a16:creationId xmlns:a16="http://schemas.microsoft.com/office/drawing/2014/main" id="{FEED15BE-8751-4984-8E43-D5E9EE66848E}"/>
              </a:ext>
            </a:extLst>
          </p:cNvPr>
          <p:cNvPicPr>
            <a:picLocks noChangeAspect="1"/>
          </p:cNvPicPr>
          <p:nvPr/>
        </p:nvPicPr>
        <p:blipFill>
          <a:blip r:embed="rId2" cstate="print">
            <a:duotone>
              <a:schemeClr val="accent3">
                <a:shade val="45000"/>
                <a:satMod val="135000"/>
              </a:schemeClr>
              <a:prstClr val="white"/>
            </a:duotone>
          </a:blip>
          <a:stretch>
            <a:fillRect/>
          </a:stretch>
        </p:blipFill>
        <p:spPr>
          <a:xfrm>
            <a:off x="3187208" y="6059471"/>
            <a:ext cx="121920" cy="121920"/>
          </a:xfrm>
          <a:prstGeom prst="rect">
            <a:avLst/>
          </a:prstGeom>
        </p:spPr>
      </p:pic>
      <p:pic>
        <p:nvPicPr>
          <p:cNvPr id="45" name="Afbeelding 44" descr="voltooid.png">
            <a:extLst>
              <a:ext uri="{FF2B5EF4-FFF2-40B4-BE49-F238E27FC236}">
                <a16:creationId xmlns:a16="http://schemas.microsoft.com/office/drawing/2014/main" id="{34959D5F-ED77-41A7-91E2-B9E316EBAD39}"/>
              </a:ext>
            </a:extLst>
          </p:cNvPr>
          <p:cNvPicPr>
            <a:picLocks noChangeAspect="1"/>
          </p:cNvPicPr>
          <p:nvPr/>
        </p:nvPicPr>
        <p:blipFill>
          <a:blip r:embed="rId2" cstate="print">
            <a:duotone>
              <a:schemeClr val="accent6">
                <a:shade val="45000"/>
                <a:satMod val="135000"/>
              </a:schemeClr>
              <a:prstClr val="white"/>
            </a:duotone>
          </a:blip>
          <a:stretch>
            <a:fillRect/>
          </a:stretch>
        </p:blipFill>
        <p:spPr>
          <a:xfrm>
            <a:off x="8119103" y="3903305"/>
            <a:ext cx="121920" cy="12192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p:cNvSpPr/>
          <p:nvPr/>
        </p:nvSpPr>
        <p:spPr>
          <a:xfrm>
            <a:off x="7399502" y="2573905"/>
            <a:ext cx="1282535" cy="244360"/>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0" name="Rechthoek 109"/>
          <p:cNvSpPr/>
          <p:nvPr/>
        </p:nvSpPr>
        <p:spPr>
          <a:xfrm>
            <a:off x="2161358" y="3296290"/>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146832" y="2945382"/>
            <a:ext cx="6549493"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72"/>
          <p:cNvGrpSpPr/>
          <p:nvPr/>
        </p:nvGrpSpPr>
        <p:grpSpPr>
          <a:xfrm>
            <a:off x="7399503" y="2243790"/>
            <a:ext cx="1291242" cy="2037733"/>
            <a:chOff x="7399503" y="1772253"/>
            <a:chExt cx="1291242" cy="4373324"/>
          </a:xfrm>
        </p:grpSpPr>
        <p:cxnSp>
          <p:nvCxnSpPr>
            <p:cNvPr id="39" name="Rechte verbindingslijn 38"/>
            <p:cNvCxnSpPr/>
            <p:nvPr/>
          </p:nvCxnSpPr>
          <p:spPr>
            <a:xfrm>
              <a:off x="7399503"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Routekaart</a:t>
            </a:r>
          </a:p>
        </p:txBody>
      </p:sp>
      <p:sp>
        <p:nvSpPr>
          <p:cNvPr id="7" name="Rechthoek 6"/>
          <p:cNvSpPr/>
          <p:nvPr/>
        </p:nvSpPr>
        <p:spPr>
          <a:xfrm>
            <a:off x="445418" y="2460377"/>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145595" y="2460377"/>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3" name="Rechthoek 22"/>
          <p:cNvSpPr/>
          <p:nvPr/>
        </p:nvSpPr>
        <p:spPr>
          <a:xfrm>
            <a:off x="6997167" y="2543418"/>
            <a:ext cx="1628165"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      1 april 2021</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445418" y="3631089"/>
            <a:ext cx="1640558" cy="461665"/>
          </a:xfrm>
          <a:prstGeom prst="rect">
            <a:avLst/>
          </a:prstGeom>
        </p:spPr>
        <p:txBody>
          <a:bodyPr wrap="square">
            <a:spAutoFit/>
          </a:bodyPr>
          <a:lstStyle/>
          <a:p>
            <a:r>
              <a:rPr lang="nl-NL" sz="1200" dirty="0">
                <a:cs typeface="Arial" panose="020B0604020202020204" pitchFamily="34" charset="0"/>
              </a:rPr>
              <a:t>K-EET aanpak werkt ook in Gelderland</a:t>
            </a:r>
          </a:p>
        </p:txBody>
      </p:sp>
      <p:pic>
        <p:nvPicPr>
          <p:cNvPr id="128" name="Afbeelding 127" descr="werkwijze bekend.png"/>
          <p:cNvPicPr>
            <a:picLocks noChangeAspect="1"/>
          </p:cNvPicPr>
          <p:nvPr/>
        </p:nvPicPr>
        <p:blipFill>
          <a:blip r:embed="rId2" cstate="print"/>
          <a:stretch>
            <a:fillRect/>
          </a:stretch>
        </p:blipFill>
        <p:spPr>
          <a:xfrm>
            <a:off x="616207" y="2818265"/>
            <a:ext cx="783956" cy="786139"/>
          </a:xfrm>
          <a:prstGeom prst="rect">
            <a:avLst/>
          </a:prstGeom>
        </p:spPr>
      </p:pic>
      <p:sp>
        <p:nvSpPr>
          <p:cNvPr id="25" name="Rechthoek 24"/>
          <p:cNvSpPr/>
          <p:nvPr/>
        </p:nvSpPr>
        <p:spPr>
          <a:xfrm>
            <a:off x="2119313" y="2892425"/>
            <a:ext cx="4275014" cy="830997"/>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Samen met projectleider K-EET en G7 urgentie een tijdpad bepalen voor </a:t>
            </a:r>
            <a:r>
              <a:rPr lang="nl-NL" sz="1200" dirty="0" err="1">
                <a:cs typeface="Arial" panose="020B0604020202020204" pitchFamily="34" charset="0"/>
              </a:rPr>
              <a:t>pilot</a:t>
            </a:r>
            <a:r>
              <a:rPr lang="nl-NL" sz="1200" dirty="0">
                <a:cs typeface="Arial" panose="020B0604020202020204" pitchFamily="34" charset="0"/>
              </a:rPr>
              <a:t> bovenregionaal netwerk eetstoornissen</a:t>
            </a:r>
          </a:p>
          <a:p>
            <a:pPr marL="90488" indent="-90488">
              <a:buFont typeface="Arial" pitchFamily="34" charset="0"/>
              <a:buChar char="•"/>
            </a:pPr>
            <a:r>
              <a:rPr lang="nl-NL" sz="1200" dirty="0">
                <a:cs typeface="Arial" panose="020B0604020202020204" pitchFamily="34" charset="0"/>
              </a:rPr>
              <a:t>Plan van aanpak ontwikkelen </a:t>
            </a:r>
            <a:br>
              <a:rPr lang="nl-NL" sz="1200" dirty="0">
                <a:cs typeface="Arial" panose="020B0604020202020204" pitchFamily="34" charset="0"/>
              </a:rPr>
            </a:br>
            <a:r>
              <a:rPr lang="nl-NL" sz="1200" dirty="0">
                <a:cs typeface="Arial" panose="020B0604020202020204" pitchFamily="34" charset="0"/>
              </a:rPr>
              <a:t>- afhankelijk van besluit</a:t>
            </a:r>
          </a:p>
        </p:txBody>
      </p:sp>
      <p:pic>
        <p:nvPicPr>
          <p:cNvPr id="55" name="Afbeelding 54" descr="Kader.png"/>
          <p:cNvPicPr>
            <a:picLocks noChangeAspect="1"/>
          </p:cNvPicPr>
          <p:nvPr/>
        </p:nvPicPr>
        <p:blipFill>
          <a:blip r:embed="rId3" cstate="print"/>
          <a:stretch>
            <a:fillRect/>
          </a:stretch>
        </p:blipFill>
        <p:spPr>
          <a:xfrm>
            <a:off x="709262" y="507805"/>
            <a:ext cx="1918522" cy="1337019"/>
          </a:xfrm>
          <a:prstGeom prst="rect">
            <a:avLst/>
          </a:prstGeom>
        </p:spPr>
      </p:pic>
      <p:pic>
        <p:nvPicPr>
          <p:cNvPr id="56" name="Afbeelding 55" descr="Organiseren van zorg.png"/>
          <p:cNvPicPr>
            <a:picLocks noChangeAspect="1"/>
          </p:cNvPicPr>
          <p:nvPr/>
        </p:nvPicPr>
        <p:blipFill>
          <a:blip r:embed="rId4" cstate="print"/>
          <a:stretch>
            <a:fillRect/>
          </a:stretch>
        </p:blipFill>
        <p:spPr>
          <a:xfrm>
            <a:off x="967365" y="764704"/>
            <a:ext cx="1372387" cy="864096"/>
          </a:xfrm>
          <a:prstGeom prst="rect">
            <a:avLst/>
          </a:prstGeom>
        </p:spPr>
      </p:pic>
      <p:sp>
        <p:nvSpPr>
          <p:cNvPr id="57" name="Rechthoek 56"/>
          <p:cNvSpPr/>
          <p:nvPr/>
        </p:nvSpPr>
        <p:spPr>
          <a:xfrm>
            <a:off x="1511660" y="1196752"/>
            <a:ext cx="6120680" cy="738664"/>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2. Organiseren van hulp – vervolg</a:t>
            </a:r>
            <a:br>
              <a:rPr lang="nl-NL" sz="1400" dirty="0">
                <a:latin typeface="Gill Sans Ultra Bold" pitchFamily="34" charset="0"/>
                <a:cs typeface="Arial" panose="020B0604020202020204" pitchFamily="34" charset="0"/>
              </a:rPr>
            </a:br>
            <a:r>
              <a:rPr lang="nl-NL" sz="1400" dirty="0">
                <a:latin typeface="Gill Sans Ultra Bold" pitchFamily="34" charset="0"/>
                <a:cs typeface="Arial" panose="020B0604020202020204" pitchFamily="34" charset="0"/>
              </a:rPr>
              <a:t>PLAN versus RESULTAAT</a:t>
            </a:r>
          </a:p>
          <a:p>
            <a:pPr algn="ctr"/>
            <a:endParaRPr lang="nl-NL" sz="1400" dirty="0">
              <a:solidFill>
                <a:srgbClr val="FF0000"/>
              </a:solidFill>
            </a:endParaRPr>
          </a:p>
        </p:txBody>
      </p:sp>
      <p:sp>
        <p:nvSpPr>
          <p:cNvPr id="4" name="Tijdelijke aanduiding voor dianummer 3">
            <a:extLst>
              <a:ext uri="{FF2B5EF4-FFF2-40B4-BE49-F238E27FC236}">
                <a16:creationId xmlns:a16="http://schemas.microsoft.com/office/drawing/2014/main" id="{786FFB50-4128-44CE-96F5-9ECBAA0B0321}"/>
              </a:ext>
            </a:extLst>
          </p:cNvPr>
          <p:cNvSpPr>
            <a:spLocks noGrp="1"/>
          </p:cNvSpPr>
          <p:nvPr>
            <p:ph type="sldNum" sz="quarter" idx="12"/>
          </p:nvPr>
        </p:nvSpPr>
        <p:spPr/>
        <p:txBody>
          <a:bodyPr/>
          <a:lstStyle/>
          <a:p>
            <a:fld id="{1D056AA0-74DD-4034-BF91-72B79374FF4E}" type="slidenum">
              <a:rPr lang="nl-NL" smtClean="0"/>
              <a:pPr/>
              <a:t>12</a:t>
            </a:fld>
            <a:endParaRPr lang="nl-NL"/>
          </a:p>
        </p:txBody>
      </p:sp>
      <p:pic>
        <p:nvPicPr>
          <p:cNvPr id="38" name="Afbeelding 37" descr="voltooid.png">
            <a:extLst>
              <a:ext uri="{FF2B5EF4-FFF2-40B4-BE49-F238E27FC236}">
                <a16:creationId xmlns:a16="http://schemas.microsoft.com/office/drawing/2014/main" id="{938D06AE-0B93-4084-A683-2B2021925892}"/>
              </a:ext>
            </a:extLst>
          </p:cNvPr>
          <p:cNvPicPr>
            <a:picLocks noChangeAspect="1"/>
          </p:cNvPicPr>
          <p:nvPr/>
        </p:nvPicPr>
        <p:blipFill>
          <a:blip r:embed="rId5" cstate="print"/>
          <a:stretch>
            <a:fillRect/>
          </a:stretch>
        </p:blipFill>
        <p:spPr>
          <a:xfrm>
            <a:off x="7951458" y="2959420"/>
            <a:ext cx="121920" cy="121920"/>
          </a:xfrm>
          <a:prstGeom prst="rect">
            <a:avLst/>
          </a:prstGeom>
        </p:spPr>
      </p:pic>
      <p:pic>
        <p:nvPicPr>
          <p:cNvPr id="40" name="Afbeelding 39" descr="voltooid.png">
            <a:extLst>
              <a:ext uri="{FF2B5EF4-FFF2-40B4-BE49-F238E27FC236}">
                <a16:creationId xmlns:a16="http://schemas.microsoft.com/office/drawing/2014/main" id="{70CF628E-CD9F-43D9-A3C9-B2CDCAF489C0}"/>
              </a:ext>
            </a:extLst>
          </p:cNvPr>
          <p:cNvPicPr>
            <a:picLocks noChangeAspect="1"/>
          </p:cNvPicPr>
          <p:nvPr/>
        </p:nvPicPr>
        <p:blipFill>
          <a:blip r:embed="rId5" cstate="print"/>
          <a:stretch>
            <a:fillRect/>
          </a:stretch>
        </p:blipFill>
        <p:spPr>
          <a:xfrm>
            <a:off x="7951458" y="3320002"/>
            <a:ext cx="121920" cy="121920"/>
          </a:xfrm>
          <a:prstGeom prst="rect">
            <a:avLst/>
          </a:prstGeom>
        </p:spPr>
      </p:pic>
      <p:sp>
        <p:nvSpPr>
          <p:cNvPr id="41" name="Rechthoek 40">
            <a:extLst>
              <a:ext uri="{FF2B5EF4-FFF2-40B4-BE49-F238E27FC236}">
                <a16:creationId xmlns:a16="http://schemas.microsoft.com/office/drawing/2014/main" id="{06E372C1-2D99-4448-A04B-BB249B68E478}"/>
              </a:ext>
            </a:extLst>
          </p:cNvPr>
          <p:cNvSpPr/>
          <p:nvPr/>
        </p:nvSpPr>
        <p:spPr>
          <a:xfrm>
            <a:off x="3365512" y="5298733"/>
            <a:ext cx="2550652" cy="646331"/>
          </a:xfrm>
          <a:prstGeom prst="rect">
            <a:avLst/>
          </a:prstGeom>
        </p:spPr>
        <p:txBody>
          <a:bodyPr wrap="square">
            <a:spAutoFit/>
          </a:bodyPr>
          <a:lstStyle/>
          <a:p>
            <a:r>
              <a:rPr lang="nl-NL" sz="1200" dirty="0">
                <a:cs typeface="Arial" panose="020B0604020202020204" pitchFamily="34" charset="0"/>
              </a:rPr>
              <a:t>   = gerealiseerd </a:t>
            </a:r>
          </a:p>
          <a:p>
            <a:r>
              <a:rPr lang="nl-NL" sz="1200" dirty="0">
                <a:cs typeface="Arial" panose="020B0604020202020204" pitchFamily="34" charset="0"/>
              </a:rPr>
              <a:t>   = nog niet gerealiseerd</a:t>
            </a:r>
          </a:p>
          <a:p>
            <a:r>
              <a:rPr lang="nl-NL" sz="1200" dirty="0">
                <a:cs typeface="Arial" panose="020B0604020202020204" pitchFamily="34" charset="0"/>
              </a:rPr>
              <a:t>   = in ontwikkeling</a:t>
            </a:r>
          </a:p>
        </p:txBody>
      </p:sp>
      <p:pic>
        <p:nvPicPr>
          <p:cNvPr id="45" name="Afbeelding 44" descr="voltooid.png">
            <a:extLst>
              <a:ext uri="{FF2B5EF4-FFF2-40B4-BE49-F238E27FC236}">
                <a16:creationId xmlns:a16="http://schemas.microsoft.com/office/drawing/2014/main" id="{10597A1D-7919-4681-9BD8-C78D0623E273}"/>
              </a:ext>
            </a:extLst>
          </p:cNvPr>
          <p:cNvPicPr>
            <a:picLocks noChangeAspect="1"/>
          </p:cNvPicPr>
          <p:nvPr/>
        </p:nvPicPr>
        <p:blipFill>
          <a:blip r:embed="rId5" cstate="print"/>
          <a:stretch>
            <a:fillRect/>
          </a:stretch>
        </p:blipFill>
        <p:spPr>
          <a:xfrm>
            <a:off x="3365512" y="5539328"/>
            <a:ext cx="121920" cy="121920"/>
          </a:xfrm>
          <a:prstGeom prst="rect">
            <a:avLst/>
          </a:prstGeom>
        </p:spPr>
      </p:pic>
      <p:pic>
        <p:nvPicPr>
          <p:cNvPr id="51" name="Afbeelding 50" descr="voltooid.png">
            <a:extLst>
              <a:ext uri="{FF2B5EF4-FFF2-40B4-BE49-F238E27FC236}">
                <a16:creationId xmlns:a16="http://schemas.microsoft.com/office/drawing/2014/main" id="{D916E58C-28B8-463C-8C1D-0E007C3B385A}"/>
              </a:ext>
            </a:extLst>
          </p:cNvPr>
          <p:cNvPicPr>
            <a:picLocks noChangeAspect="1"/>
          </p:cNvPicPr>
          <p:nvPr/>
        </p:nvPicPr>
        <p:blipFill>
          <a:blip r:embed="rId5" cstate="print">
            <a:duotone>
              <a:schemeClr val="accent3">
                <a:shade val="45000"/>
                <a:satMod val="135000"/>
              </a:schemeClr>
              <a:prstClr val="white"/>
            </a:duotone>
          </a:blip>
          <a:stretch>
            <a:fillRect/>
          </a:stretch>
        </p:blipFill>
        <p:spPr>
          <a:xfrm>
            <a:off x="3365512" y="5379218"/>
            <a:ext cx="121920" cy="121920"/>
          </a:xfrm>
          <a:prstGeom prst="rect">
            <a:avLst/>
          </a:prstGeom>
        </p:spPr>
      </p:pic>
      <p:pic>
        <p:nvPicPr>
          <p:cNvPr id="26" name="Afbeelding 25" descr="voltooid.png">
            <a:extLst>
              <a:ext uri="{FF2B5EF4-FFF2-40B4-BE49-F238E27FC236}">
                <a16:creationId xmlns:a16="http://schemas.microsoft.com/office/drawing/2014/main" id="{174910AF-63BF-457A-A68E-AEDF5FCEE5E6}"/>
              </a:ext>
            </a:extLst>
          </p:cNvPr>
          <p:cNvPicPr>
            <a:picLocks noChangeAspect="1"/>
          </p:cNvPicPr>
          <p:nvPr/>
        </p:nvPicPr>
        <p:blipFill>
          <a:blip r:embed="rId5" cstate="print">
            <a:duotone>
              <a:schemeClr val="accent6">
                <a:shade val="45000"/>
                <a:satMod val="135000"/>
              </a:schemeClr>
              <a:prstClr val="white"/>
            </a:duotone>
          </a:blip>
          <a:stretch>
            <a:fillRect/>
          </a:stretch>
        </p:blipFill>
        <p:spPr>
          <a:xfrm rot="364127">
            <a:off x="3362471" y="5733051"/>
            <a:ext cx="121920" cy="121920"/>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Rechthoek 63"/>
          <p:cNvSpPr/>
          <p:nvPr/>
        </p:nvSpPr>
        <p:spPr>
          <a:xfrm>
            <a:off x="2145595" y="5112302"/>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8" name="Rechthoek 57"/>
          <p:cNvSpPr/>
          <p:nvPr/>
        </p:nvSpPr>
        <p:spPr>
          <a:xfrm>
            <a:off x="2166938" y="5479015"/>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6747092" y="2102368"/>
            <a:ext cx="1934946" cy="21602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099394" y="3583985"/>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p:cNvSpPr/>
          <p:nvPr/>
        </p:nvSpPr>
        <p:spPr>
          <a:xfrm>
            <a:off x="2090738" y="3227060"/>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109089" y="2843519"/>
            <a:ext cx="6529387"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146832" y="2473845"/>
            <a:ext cx="6549493"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72"/>
          <p:cNvGrpSpPr/>
          <p:nvPr/>
        </p:nvGrpSpPr>
        <p:grpSpPr>
          <a:xfrm>
            <a:off x="7392876" y="1786541"/>
            <a:ext cx="1297869" cy="4652328"/>
            <a:chOff x="7392876" y="1772253"/>
            <a:chExt cx="1297869" cy="4373324"/>
          </a:xfrm>
        </p:grpSpPr>
        <p:cxnSp>
          <p:nvCxnSpPr>
            <p:cNvPr id="39" name="Rechte verbindingslijn 38"/>
            <p:cNvCxnSpPr/>
            <p:nvPr/>
          </p:nvCxnSpPr>
          <p:spPr>
            <a:xfrm>
              <a:off x="7392876"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Routekaart</a:t>
            </a:r>
          </a:p>
        </p:txBody>
      </p:sp>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145595"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1" name="Rechthoek 20"/>
          <p:cNvSpPr/>
          <p:nvPr/>
        </p:nvSpPr>
        <p:spPr>
          <a:xfrm>
            <a:off x="5364088" y="2071881"/>
            <a:ext cx="7200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2020</a:t>
            </a:r>
            <a:endParaRPr lang="nl-NL" sz="1200" b="1" dirty="0">
              <a:solidFill>
                <a:schemeClr val="bg1"/>
              </a:solidFill>
              <a:latin typeface="Segoe UI Black" pitchFamily="34" charset="0"/>
              <a:ea typeface="Segoe UI Black" pitchFamily="34" charset="0"/>
            </a:endParaRPr>
          </a:p>
        </p:txBody>
      </p:sp>
      <p:sp>
        <p:nvSpPr>
          <p:cNvPr id="23" name="Rechthoek 22"/>
          <p:cNvSpPr/>
          <p:nvPr/>
        </p:nvSpPr>
        <p:spPr>
          <a:xfrm>
            <a:off x="7395163" y="2071881"/>
            <a:ext cx="1191045"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 april 2021</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422698" y="3614984"/>
            <a:ext cx="1831057" cy="830997"/>
          </a:xfrm>
          <a:prstGeom prst="rect">
            <a:avLst/>
          </a:prstGeom>
        </p:spPr>
        <p:txBody>
          <a:bodyPr wrap="square">
            <a:spAutoFit/>
          </a:bodyPr>
          <a:lstStyle/>
          <a:p>
            <a:r>
              <a:rPr lang="nl-NL" sz="1200" dirty="0">
                <a:cs typeface="Arial" panose="020B0604020202020204" pitchFamily="34" charset="0"/>
              </a:rPr>
              <a:t>We leren van specifieke jeugdhulp</a:t>
            </a:r>
          </a:p>
          <a:p>
            <a:r>
              <a:rPr lang="nl-NL" sz="1200" dirty="0">
                <a:cs typeface="Arial" panose="020B0604020202020204" pitchFamily="34" charset="0"/>
              </a:rPr>
              <a:t>om te versnellen</a:t>
            </a:r>
          </a:p>
          <a:p>
            <a:r>
              <a:rPr lang="nl-NL" sz="1200" dirty="0">
                <a:cs typeface="Arial" panose="020B0604020202020204" pitchFamily="34" charset="0"/>
              </a:rPr>
              <a:t>en te voorkomen</a:t>
            </a:r>
          </a:p>
        </p:txBody>
      </p:sp>
      <p:cxnSp>
        <p:nvCxnSpPr>
          <p:cNvPr id="32" name="Rechte verbindingslijn 31"/>
          <p:cNvCxnSpPr/>
          <p:nvPr/>
        </p:nvCxnSpPr>
        <p:spPr>
          <a:xfrm>
            <a:off x="385601" y="4569054"/>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468531" y="5632468"/>
            <a:ext cx="1640558" cy="461665"/>
          </a:xfrm>
          <a:prstGeom prst="rect">
            <a:avLst/>
          </a:prstGeom>
        </p:spPr>
        <p:txBody>
          <a:bodyPr wrap="square">
            <a:spAutoFit/>
          </a:bodyPr>
          <a:lstStyle/>
          <a:p>
            <a:r>
              <a:rPr lang="nl-NL" sz="1200" dirty="0">
                <a:cs typeface="Arial" panose="020B0604020202020204" pitchFamily="34" charset="0"/>
              </a:rPr>
              <a:t>Landelijk netwerk voor leren operationeel</a:t>
            </a:r>
          </a:p>
        </p:txBody>
      </p:sp>
      <p:sp>
        <p:nvSpPr>
          <p:cNvPr id="35" name="Rechthoek 34"/>
          <p:cNvSpPr/>
          <p:nvPr/>
        </p:nvSpPr>
        <p:spPr>
          <a:xfrm>
            <a:off x="2172882" y="5044633"/>
            <a:ext cx="4659391" cy="1015663"/>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Samenwerking zoeken met andere regio’s gericht op leren</a:t>
            </a:r>
            <a:br>
              <a:rPr lang="nl-NL" sz="1200" dirty="0">
                <a:cs typeface="Arial" panose="020B0604020202020204" pitchFamily="34" charset="0"/>
              </a:rPr>
            </a:br>
            <a:endParaRPr lang="nl-NL" sz="1200" dirty="0">
              <a:cs typeface="Arial" panose="020B0604020202020204" pitchFamily="34" charset="0"/>
            </a:endParaRPr>
          </a:p>
          <a:p>
            <a:pPr marL="90488" indent="-90488">
              <a:buFont typeface="Arial" pitchFamily="34" charset="0"/>
              <a:buChar char="•"/>
            </a:pPr>
            <a:r>
              <a:rPr lang="nl-NL" sz="1200" dirty="0"/>
              <a:t>Kennis / </a:t>
            </a:r>
            <a:r>
              <a:rPr lang="nl-NL" sz="1200" i="1" dirty="0" err="1"/>
              <a:t>evidenced</a:t>
            </a:r>
            <a:r>
              <a:rPr lang="nl-NL" sz="1200" i="1" dirty="0"/>
              <a:t> </a:t>
            </a:r>
            <a:r>
              <a:rPr lang="nl-NL" sz="1200" i="1" dirty="0" err="1"/>
              <a:t>based</a:t>
            </a:r>
            <a:r>
              <a:rPr lang="nl-NL" sz="1200" i="1" dirty="0"/>
              <a:t> </a:t>
            </a:r>
            <a:r>
              <a:rPr lang="nl-NL" sz="1200" dirty="0"/>
              <a:t>jeugdhulp opnemen in leer- en verbetercyclus </a:t>
            </a:r>
          </a:p>
          <a:p>
            <a:pPr marL="90488" indent="-90488"/>
            <a:endParaRPr lang="nl-NL" sz="1200" dirty="0">
              <a:cs typeface="Arial" panose="020B0604020202020204" pitchFamily="34" charset="0"/>
            </a:endParaRPr>
          </a:p>
        </p:txBody>
      </p:sp>
      <p:pic>
        <p:nvPicPr>
          <p:cNvPr id="70" name="Afbeelding 69" descr="voltooid.png"/>
          <p:cNvPicPr>
            <a:picLocks noChangeAspect="1"/>
          </p:cNvPicPr>
          <p:nvPr/>
        </p:nvPicPr>
        <p:blipFill>
          <a:blip r:embed="rId2" cstate="print">
            <a:duotone>
              <a:schemeClr val="accent3">
                <a:shade val="45000"/>
                <a:satMod val="135000"/>
              </a:schemeClr>
              <a:prstClr val="white"/>
            </a:duotone>
            <a:extLst>
              <a:ext uri="{BEBA8EAE-BF5A-486C-A8C5-ECC9F3942E4B}">
                <a14:imgProps xmlns:a14="http://schemas.microsoft.com/office/drawing/2010/main">
                  <a14:imgLayer r:embed="rId3">
                    <a14:imgEffect>
                      <a14:colorTemperature colorTemp="8800"/>
                    </a14:imgEffect>
                  </a14:imgLayer>
                </a14:imgProps>
              </a:ext>
            </a:extLst>
          </a:blip>
          <a:stretch>
            <a:fillRect/>
          </a:stretch>
        </p:blipFill>
        <p:spPr>
          <a:xfrm>
            <a:off x="7989394" y="2475500"/>
            <a:ext cx="121920" cy="121920"/>
          </a:xfrm>
          <a:prstGeom prst="rect">
            <a:avLst/>
          </a:prstGeom>
        </p:spPr>
      </p:pic>
      <p:sp>
        <p:nvSpPr>
          <p:cNvPr id="25" name="Rechthoek 24"/>
          <p:cNvSpPr/>
          <p:nvPr/>
        </p:nvSpPr>
        <p:spPr>
          <a:xfrm>
            <a:off x="2119313" y="2420888"/>
            <a:ext cx="4275012" cy="1569660"/>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Werkwijze opzetten op basis van landelijke ervaringen. Samen met ouders en jongeren.</a:t>
            </a:r>
          </a:p>
          <a:p>
            <a:pPr marL="90488" indent="-90488">
              <a:buFont typeface="Arial" pitchFamily="34" charset="0"/>
              <a:buChar char="•"/>
            </a:pPr>
            <a:r>
              <a:rPr lang="nl-NL" sz="1200" dirty="0">
                <a:cs typeface="Arial" panose="020B0604020202020204" pitchFamily="34" charset="0"/>
              </a:rPr>
              <a:t>Afstemming met G7 en expertteams over urgente thema’s en implementatie van de leerwijze</a:t>
            </a:r>
          </a:p>
          <a:p>
            <a:pPr marL="90488" indent="-90488">
              <a:buFont typeface="Arial" pitchFamily="34" charset="0"/>
              <a:buChar char="•"/>
            </a:pPr>
            <a:r>
              <a:rPr lang="nl-NL" sz="1200" dirty="0">
                <a:cs typeface="Arial" panose="020B0604020202020204" pitchFamily="34" charset="0"/>
              </a:rPr>
              <a:t>Leren op casus en regioniveau in regionale leertafels - bespreken geaggregeerde informatie</a:t>
            </a:r>
          </a:p>
          <a:p>
            <a:pPr marL="90488" indent="-90488">
              <a:buFont typeface="Arial" pitchFamily="34" charset="0"/>
              <a:buChar char="•"/>
            </a:pPr>
            <a:r>
              <a:rPr lang="nl-NL" sz="1200" dirty="0">
                <a:cs typeface="Arial" panose="020B0604020202020204" pitchFamily="34" charset="0"/>
              </a:rPr>
              <a:t>Continue leer- en verbetercyclus inrichten met betrokkenen in de G7, waaronder leren om casusonderzoek uit te voeren</a:t>
            </a:r>
            <a:endParaRPr lang="nl-NL" sz="1200" i="1" dirty="0">
              <a:cs typeface="Arial" panose="020B0604020202020204" pitchFamily="34" charset="0"/>
            </a:endParaRPr>
          </a:p>
        </p:txBody>
      </p:sp>
      <p:sp>
        <p:nvSpPr>
          <p:cNvPr id="61" name="Rechthoek 60"/>
          <p:cNvSpPr/>
          <p:nvPr/>
        </p:nvSpPr>
        <p:spPr>
          <a:xfrm>
            <a:off x="1511660" y="1196752"/>
            <a:ext cx="6120680" cy="738664"/>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3. Kennisfunctie</a:t>
            </a:r>
            <a:br>
              <a:rPr lang="nl-NL" sz="1400" dirty="0">
                <a:latin typeface="Gill Sans Ultra Bold" pitchFamily="34" charset="0"/>
                <a:cs typeface="Arial" panose="020B0604020202020204" pitchFamily="34" charset="0"/>
              </a:rPr>
            </a:br>
            <a:r>
              <a:rPr lang="nl-NL" sz="1400" dirty="0">
                <a:latin typeface="Gill Sans Ultra Bold" pitchFamily="34" charset="0"/>
                <a:cs typeface="Arial" panose="020B0604020202020204" pitchFamily="34" charset="0"/>
              </a:rPr>
              <a:t>PLAN versus RESULTAAT</a:t>
            </a:r>
          </a:p>
          <a:p>
            <a:pPr algn="ctr"/>
            <a:endParaRPr lang="nl-NL" sz="1400" dirty="0">
              <a:solidFill>
                <a:srgbClr val="FF0000"/>
              </a:solidFill>
            </a:endParaRPr>
          </a:p>
        </p:txBody>
      </p:sp>
      <p:pic>
        <p:nvPicPr>
          <p:cNvPr id="62" name="Afbeelding 61" descr="Kader.png"/>
          <p:cNvPicPr>
            <a:picLocks noChangeAspect="1"/>
          </p:cNvPicPr>
          <p:nvPr/>
        </p:nvPicPr>
        <p:blipFill>
          <a:blip r:embed="rId4" cstate="print"/>
          <a:stretch>
            <a:fillRect/>
          </a:stretch>
        </p:blipFill>
        <p:spPr>
          <a:xfrm>
            <a:off x="709262" y="507805"/>
            <a:ext cx="1918522" cy="1337019"/>
          </a:xfrm>
          <a:prstGeom prst="rect">
            <a:avLst/>
          </a:prstGeom>
        </p:spPr>
      </p:pic>
      <p:pic>
        <p:nvPicPr>
          <p:cNvPr id="63" name="Afbeelding 62" descr="Kennisontwikkeling.png"/>
          <p:cNvPicPr>
            <a:picLocks noChangeAspect="1"/>
          </p:cNvPicPr>
          <p:nvPr/>
        </p:nvPicPr>
        <p:blipFill>
          <a:blip r:embed="rId5" cstate="print"/>
          <a:stretch>
            <a:fillRect/>
          </a:stretch>
        </p:blipFill>
        <p:spPr>
          <a:xfrm>
            <a:off x="1187624" y="763196"/>
            <a:ext cx="864096" cy="858067"/>
          </a:xfrm>
          <a:prstGeom prst="rect">
            <a:avLst/>
          </a:prstGeom>
        </p:spPr>
      </p:pic>
      <p:pic>
        <p:nvPicPr>
          <p:cNvPr id="66" name="Afbeelding 65" descr="kenniscirkels.png"/>
          <p:cNvPicPr>
            <a:picLocks noChangeAspect="1"/>
          </p:cNvPicPr>
          <p:nvPr/>
        </p:nvPicPr>
        <p:blipFill>
          <a:blip r:embed="rId6" cstate="print"/>
          <a:stretch>
            <a:fillRect/>
          </a:stretch>
        </p:blipFill>
        <p:spPr>
          <a:xfrm>
            <a:off x="446357" y="2408919"/>
            <a:ext cx="1132335" cy="1132335"/>
          </a:xfrm>
          <a:prstGeom prst="rect">
            <a:avLst/>
          </a:prstGeom>
        </p:spPr>
      </p:pic>
      <p:pic>
        <p:nvPicPr>
          <p:cNvPr id="67" name="Afbeelding 66" descr="landelijk netwerk_1.png"/>
          <p:cNvPicPr>
            <a:picLocks noChangeAspect="1"/>
          </p:cNvPicPr>
          <p:nvPr/>
        </p:nvPicPr>
        <p:blipFill>
          <a:blip r:embed="rId7" cstate="print"/>
          <a:stretch>
            <a:fillRect/>
          </a:stretch>
        </p:blipFill>
        <p:spPr>
          <a:xfrm>
            <a:off x="609898" y="4761479"/>
            <a:ext cx="743906" cy="870989"/>
          </a:xfrm>
          <a:prstGeom prst="rect">
            <a:avLst/>
          </a:prstGeom>
        </p:spPr>
      </p:pic>
      <p:sp>
        <p:nvSpPr>
          <p:cNvPr id="4" name="Tijdelijke aanduiding voor dianummer 3">
            <a:extLst>
              <a:ext uri="{FF2B5EF4-FFF2-40B4-BE49-F238E27FC236}">
                <a16:creationId xmlns:a16="http://schemas.microsoft.com/office/drawing/2014/main" id="{EC65E16E-1D5B-464A-BDE4-6A3C01376089}"/>
              </a:ext>
            </a:extLst>
          </p:cNvPr>
          <p:cNvSpPr>
            <a:spLocks noGrp="1"/>
          </p:cNvSpPr>
          <p:nvPr>
            <p:ph type="sldNum" sz="quarter" idx="12"/>
          </p:nvPr>
        </p:nvSpPr>
        <p:spPr/>
        <p:txBody>
          <a:bodyPr/>
          <a:lstStyle/>
          <a:p>
            <a:fld id="{1D056AA0-74DD-4034-BF91-72B79374FF4E}" type="slidenum">
              <a:rPr lang="nl-NL" smtClean="0"/>
              <a:pPr/>
              <a:t>13</a:t>
            </a:fld>
            <a:endParaRPr lang="nl-NL"/>
          </a:p>
        </p:txBody>
      </p:sp>
      <p:pic>
        <p:nvPicPr>
          <p:cNvPr id="51" name="Afbeelding 50" descr="voltooid.png">
            <a:extLst>
              <a:ext uri="{FF2B5EF4-FFF2-40B4-BE49-F238E27FC236}">
                <a16:creationId xmlns:a16="http://schemas.microsoft.com/office/drawing/2014/main" id="{7F29AF3E-9179-4622-899F-F3CE8F78CCC7}"/>
              </a:ext>
            </a:extLst>
          </p:cNvPr>
          <p:cNvPicPr>
            <a:picLocks noChangeAspect="1"/>
          </p:cNvPicPr>
          <p:nvPr/>
        </p:nvPicPr>
        <p:blipFill>
          <a:blip r:embed="rId8" cstate="print">
            <a:duotone>
              <a:schemeClr val="accent3">
                <a:shade val="45000"/>
                <a:satMod val="135000"/>
              </a:schemeClr>
              <a:prstClr val="white"/>
            </a:duotone>
          </a:blip>
          <a:stretch>
            <a:fillRect/>
          </a:stretch>
        </p:blipFill>
        <p:spPr>
          <a:xfrm>
            <a:off x="7979470" y="2867609"/>
            <a:ext cx="121920" cy="121920"/>
          </a:xfrm>
          <a:prstGeom prst="rect">
            <a:avLst/>
          </a:prstGeom>
        </p:spPr>
      </p:pic>
      <p:pic>
        <p:nvPicPr>
          <p:cNvPr id="52" name="Afbeelding 51" descr="voltooid.png">
            <a:extLst>
              <a:ext uri="{FF2B5EF4-FFF2-40B4-BE49-F238E27FC236}">
                <a16:creationId xmlns:a16="http://schemas.microsoft.com/office/drawing/2014/main" id="{98037788-1AFE-4450-BC3D-7ED7B1D1615F}"/>
              </a:ext>
            </a:extLst>
          </p:cNvPr>
          <p:cNvPicPr>
            <a:picLocks noChangeAspect="1"/>
          </p:cNvPicPr>
          <p:nvPr/>
        </p:nvPicPr>
        <p:blipFill>
          <a:blip r:embed="rId8" cstate="print"/>
          <a:stretch>
            <a:fillRect/>
          </a:stretch>
        </p:blipFill>
        <p:spPr>
          <a:xfrm>
            <a:off x="7986182" y="3229260"/>
            <a:ext cx="121920" cy="121920"/>
          </a:xfrm>
          <a:prstGeom prst="rect">
            <a:avLst/>
          </a:prstGeom>
        </p:spPr>
      </p:pic>
      <p:pic>
        <p:nvPicPr>
          <p:cNvPr id="54" name="Afbeelding 53" descr="voltooid.png">
            <a:extLst>
              <a:ext uri="{FF2B5EF4-FFF2-40B4-BE49-F238E27FC236}">
                <a16:creationId xmlns:a16="http://schemas.microsoft.com/office/drawing/2014/main" id="{CD976C54-1B53-4B27-97BC-15CC9E6215FC}"/>
              </a:ext>
            </a:extLst>
          </p:cNvPr>
          <p:cNvPicPr>
            <a:picLocks noChangeAspect="1"/>
          </p:cNvPicPr>
          <p:nvPr/>
        </p:nvPicPr>
        <p:blipFill>
          <a:blip r:embed="rId8" cstate="print"/>
          <a:stretch>
            <a:fillRect/>
          </a:stretch>
        </p:blipFill>
        <p:spPr>
          <a:xfrm>
            <a:off x="7972969" y="3610601"/>
            <a:ext cx="121920" cy="121920"/>
          </a:xfrm>
          <a:prstGeom prst="rect">
            <a:avLst/>
          </a:prstGeom>
        </p:spPr>
      </p:pic>
      <p:pic>
        <p:nvPicPr>
          <p:cNvPr id="55" name="Afbeelding 54" descr="voltooid.png">
            <a:extLst>
              <a:ext uri="{FF2B5EF4-FFF2-40B4-BE49-F238E27FC236}">
                <a16:creationId xmlns:a16="http://schemas.microsoft.com/office/drawing/2014/main" id="{2298662E-1975-4515-BEDC-C9EF999AC096}"/>
              </a:ext>
            </a:extLst>
          </p:cNvPr>
          <p:cNvPicPr>
            <a:picLocks noChangeAspect="1"/>
          </p:cNvPicPr>
          <p:nvPr/>
        </p:nvPicPr>
        <p:blipFill>
          <a:blip r:embed="rId8" cstate="print">
            <a:duotone>
              <a:schemeClr val="accent3">
                <a:shade val="45000"/>
                <a:satMod val="135000"/>
              </a:schemeClr>
              <a:prstClr val="white"/>
            </a:duotone>
          </a:blip>
          <a:stretch>
            <a:fillRect/>
          </a:stretch>
        </p:blipFill>
        <p:spPr>
          <a:xfrm>
            <a:off x="7972969" y="5120551"/>
            <a:ext cx="121920" cy="121920"/>
          </a:xfrm>
          <a:prstGeom prst="rect">
            <a:avLst/>
          </a:prstGeom>
        </p:spPr>
      </p:pic>
      <p:pic>
        <p:nvPicPr>
          <p:cNvPr id="56" name="Afbeelding 55" descr="voltooid.png">
            <a:extLst>
              <a:ext uri="{FF2B5EF4-FFF2-40B4-BE49-F238E27FC236}">
                <a16:creationId xmlns:a16="http://schemas.microsoft.com/office/drawing/2014/main" id="{CB69C4E5-07F9-4585-B9AC-7EAEF5FEAC24}"/>
              </a:ext>
            </a:extLst>
          </p:cNvPr>
          <p:cNvPicPr>
            <a:picLocks noChangeAspect="1"/>
          </p:cNvPicPr>
          <p:nvPr/>
        </p:nvPicPr>
        <p:blipFill>
          <a:blip r:embed="rId8" cstate="print"/>
          <a:stretch>
            <a:fillRect/>
          </a:stretch>
        </p:blipFill>
        <p:spPr>
          <a:xfrm>
            <a:off x="7982016" y="5496670"/>
            <a:ext cx="121920" cy="121920"/>
          </a:xfrm>
          <a:prstGeom prst="rect">
            <a:avLst/>
          </a:prstGeom>
        </p:spPr>
      </p:pic>
      <p:sp>
        <p:nvSpPr>
          <p:cNvPr id="37" name="Rechthoek 36">
            <a:extLst>
              <a:ext uri="{FF2B5EF4-FFF2-40B4-BE49-F238E27FC236}">
                <a16:creationId xmlns:a16="http://schemas.microsoft.com/office/drawing/2014/main" id="{0E9DB963-6ED0-4EC5-9EA1-711815F99A7E}"/>
              </a:ext>
            </a:extLst>
          </p:cNvPr>
          <p:cNvSpPr/>
          <p:nvPr/>
        </p:nvSpPr>
        <p:spPr>
          <a:xfrm>
            <a:off x="3624247" y="5916412"/>
            <a:ext cx="2550652" cy="646331"/>
          </a:xfrm>
          <a:prstGeom prst="rect">
            <a:avLst/>
          </a:prstGeom>
        </p:spPr>
        <p:txBody>
          <a:bodyPr wrap="square">
            <a:spAutoFit/>
          </a:bodyPr>
          <a:lstStyle/>
          <a:p>
            <a:r>
              <a:rPr lang="nl-NL" sz="1200" dirty="0">
                <a:cs typeface="Arial" panose="020B0604020202020204" pitchFamily="34" charset="0"/>
              </a:rPr>
              <a:t>   = gerealiseerd </a:t>
            </a:r>
          </a:p>
          <a:p>
            <a:r>
              <a:rPr lang="nl-NL" sz="1200" dirty="0">
                <a:cs typeface="Arial" panose="020B0604020202020204" pitchFamily="34" charset="0"/>
              </a:rPr>
              <a:t>   = nog niet gerealiseerd</a:t>
            </a:r>
          </a:p>
          <a:p>
            <a:r>
              <a:rPr lang="nl-NL" sz="1200" dirty="0">
                <a:cs typeface="Arial" panose="020B0604020202020204" pitchFamily="34" charset="0"/>
              </a:rPr>
              <a:t>   = in ontwikkeling</a:t>
            </a:r>
          </a:p>
        </p:txBody>
      </p:sp>
      <p:pic>
        <p:nvPicPr>
          <p:cNvPr id="38" name="Afbeelding 37" descr="voltooid.png">
            <a:extLst>
              <a:ext uri="{FF2B5EF4-FFF2-40B4-BE49-F238E27FC236}">
                <a16:creationId xmlns:a16="http://schemas.microsoft.com/office/drawing/2014/main" id="{C939DDBB-A9AE-46BF-A8D0-1D66515F0459}"/>
              </a:ext>
            </a:extLst>
          </p:cNvPr>
          <p:cNvPicPr>
            <a:picLocks noChangeAspect="1"/>
          </p:cNvPicPr>
          <p:nvPr/>
        </p:nvPicPr>
        <p:blipFill>
          <a:blip r:embed="rId8" cstate="print"/>
          <a:stretch>
            <a:fillRect/>
          </a:stretch>
        </p:blipFill>
        <p:spPr>
          <a:xfrm>
            <a:off x="3618668" y="6170504"/>
            <a:ext cx="121920" cy="121920"/>
          </a:xfrm>
          <a:prstGeom prst="rect">
            <a:avLst/>
          </a:prstGeom>
        </p:spPr>
      </p:pic>
      <p:pic>
        <p:nvPicPr>
          <p:cNvPr id="40" name="Afbeelding 39" descr="voltooid.png">
            <a:extLst>
              <a:ext uri="{FF2B5EF4-FFF2-40B4-BE49-F238E27FC236}">
                <a16:creationId xmlns:a16="http://schemas.microsoft.com/office/drawing/2014/main" id="{D9D5492B-8CC7-4ADC-8021-038C51793E58}"/>
              </a:ext>
            </a:extLst>
          </p:cNvPr>
          <p:cNvPicPr>
            <a:picLocks noChangeAspect="1"/>
          </p:cNvPicPr>
          <p:nvPr/>
        </p:nvPicPr>
        <p:blipFill>
          <a:blip r:embed="rId8" cstate="print">
            <a:duotone>
              <a:schemeClr val="accent3">
                <a:shade val="45000"/>
                <a:satMod val="135000"/>
              </a:schemeClr>
              <a:prstClr val="white"/>
            </a:duotone>
          </a:blip>
          <a:stretch>
            <a:fillRect/>
          </a:stretch>
        </p:blipFill>
        <p:spPr>
          <a:xfrm>
            <a:off x="3618668" y="6010394"/>
            <a:ext cx="121920" cy="121920"/>
          </a:xfrm>
          <a:prstGeom prst="rect">
            <a:avLst/>
          </a:prstGeom>
        </p:spPr>
      </p:pic>
      <p:pic>
        <p:nvPicPr>
          <p:cNvPr id="41" name="Afbeelding 40" descr="voltooid.png">
            <a:extLst>
              <a:ext uri="{FF2B5EF4-FFF2-40B4-BE49-F238E27FC236}">
                <a16:creationId xmlns:a16="http://schemas.microsoft.com/office/drawing/2014/main" id="{1F97111A-EF8D-49B0-8F94-B26444EE53D1}"/>
              </a:ext>
            </a:extLst>
          </p:cNvPr>
          <p:cNvPicPr>
            <a:picLocks noChangeAspect="1"/>
          </p:cNvPicPr>
          <p:nvPr/>
        </p:nvPicPr>
        <p:blipFill>
          <a:blip r:embed="rId8" cstate="print">
            <a:duotone>
              <a:schemeClr val="accent6">
                <a:shade val="45000"/>
                <a:satMod val="135000"/>
              </a:schemeClr>
              <a:prstClr val="white"/>
            </a:duotone>
          </a:blip>
          <a:stretch>
            <a:fillRect/>
          </a:stretch>
        </p:blipFill>
        <p:spPr>
          <a:xfrm rot="364127">
            <a:off x="3618668" y="6349835"/>
            <a:ext cx="121920" cy="121920"/>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Rechthoek 67">
            <a:extLst>
              <a:ext uri="{FF2B5EF4-FFF2-40B4-BE49-F238E27FC236}">
                <a16:creationId xmlns:a16="http://schemas.microsoft.com/office/drawing/2014/main" id="{B1271CF7-0E8E-4B0A-8BF7-2BFD18CC0D24}"/>
              </a:ext>
            </a:extLst>
          </p:cNvPr>
          <p:cNvSpPr/>
          <p:nvPr/>
        </p:nvSpPr>
        <p:spPr>
          <a:xfrm>
            <a:off x="2504259" y="2650129"/>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7261994" y="2102367"/>
            <a:ext cx="1420044" cy="24534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5" name="Rechthoek 114"/>
          <p:cNvSpPr/>
          <p:nvPr/>
        </p:nvSpPr>
        <p:spPr>
          <a:xfrm>
            <a:off x="2509839" y="4859858"/>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4" name="Rechthoek 113"/>
          <p:cNvSpPr/>
          <p:nvPr/>
        </p:nvSpPr>
        <p:spPr>
          <a:xfrm>
            <a:off x="2509839" y="5226570"/>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hthoek 112"/>
          <p:cNvSpPr/>
          <p:nvPr/>
        </p:nvSpPr>
        <p:spPr>
          <a:xfrm>
            <a:off x="2505076" y="4240732"/>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505076" y="3869258"/>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1" name="Rechthoek 110"/>
          <p:cNvSpPr/>
          <p:nvPr/>
        </p:nvSpPr>
        <p:spPr>
          <a:xfrm>
            <a:off x="2505076" y="3497783"/>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p:cNvSpPr/>
          <p:nvPr/>
        </p:nvSpPr>
        <p:spPr>
          <a:xfrm>
            <a:off x="2505076" y="3212033"/>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505076" y="283579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505076" y="2473845"/>
            <a:ext cx="620553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6" name="Groep 135"/>
          <p:cNvGrpSpPr/>
          <p:nvPr/>
        </p:nvGrpSpPr>
        <p:grpSpPr>
          <a:xfrm>
            <a:off x="7258048" y="1666488"/>
            <a:ext cx="1432697" cy="4053353"/>
            <a:chOff x="7258048" y="1713776"/>
            <a:chExt cx="1432697" cy="4431801"/>
          </a:xfrm>
        </p:grpSpPr>
        <p:cxnSp>
          <p:nvCxnSpPr>
            <p:cNvPr id="39" name="Rechte verbindingslijn 38"/>
            <p:cNvCxnSpPr/>
            <p:nvPr/>
          </p:nvCxnSpPr>
          <p:spPr>
            <a:xfrm>
              <a:off x="7258048" y="1713776"/>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Routekaart</a:t>
            </a:r>
          </a:p>
        </p:txBody>
      </p:sp>
      <p:pic>
        <p:nvPicPr>
          <p:cNvPr id="5" name="Afbeelding 4" descr="Kader.png"/>
          <p:cNvPicPr>
            <a:picLocks noChangeAspect="1"/>
          </p:cNvPicPr>
          <p:nvPr/>
        </p:nvPicPr>
        <p:blipFill>
          <a:blip r:embed="rId2" cstate="print"/>
          <a:stretch>
            <a:fillRect/>
          </a:stretch>
        </p:blipFill>
        <p:spPr>
          <a:xfrm>
            <a:off x="709262" y="507805"/>
            <a:ext cx="1918522" cy="1337019"/>
          </a:xfrm>
          <a:prstGeom prst="rect">
            <a:avLst/>
          </a:prstGeom>
        </p:spPr>
      </p:pic>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483768"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3" name="Rechthoek 22"/>
          <p:cNvSpPr/>
          <p:nvPr/>
        </p:nvSpPr>
        <p:spPr>
          <a:xfrm>
            <a:off x="7395163" y="2071881"/>
            <a:ext cx="1262491"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 april 2021</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1240839" y="2420888"/>
            <a:ext cx="1326232" cy="830997"/>
          </a:xfrm>
          <a:prstGeom prst="rect">
            <a:avLst/>
          </a:prstGeom>
        </p:spPr>
        <p:txBody>
          <a:bodyPr wrap="square">
            <a:spAutoFit/>
          </a:bodyPr>
          <a:lstStyle/>
          <a:p>
            <a:r>
              <a:rPr lang="nl-NL" sz="1200" dirty="0" err="1">
                <a:cs typeface="Arial" panose="020B0604020202020204" pitchFamily="34" charset="0"/>
              </a:rPr>
              <a:t>Organisatie-structuur</a:t>
            </a:r>
            <a:r>
              <a:rPr lang="nl-NL" sz="1200" dirty="0">
                <a:cs typeface="Arial" panose="020B0604020202020204" pitchFamily="34" charset="0"/>
              </a:rPr>
              <a:t> neergezet</a:t>
            </a:r>
          </a:p>
          <a:p>
            <a:endParaRPr lang="nl-NL" sz="1200" dirty="0">
              <a:cs typeface="Arial" panose="020B0604020202020204" pitchFamily="34" charset="0"/>
            </a:endParaRPr>
          </a:p>
        </p:txBody>
      </p:sp>
      <p:sp>
        <p:nvSpPr>
          <p:cNvPr id="25" name="Rechthoek 24"/>
          <p:cNvSpPr/>
          <p:nvPr/>
        </p:nvSpPr>
        <p:spPr>
          <a:xfrm>
            <a:off x="2483767" y="2420888"/>
            <a:ext cx="3487363" cy="1015663"/>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Netwerkidee uitwerken en toetsen bij </a:t>
            </a:r>
            <a:r>
              <a:rPr lang="nl-NL" sz="1200" dirty="0" err="1">
                <a:cs typeface="Arial" panose="020B0604020202020204" pitchFamily="34" charset="0"/>
              </a:rPr>
              <a:t>stakeholders</a:t>
            </a:r>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Voorstel organisatiestructuur</a:t>
            </a:r>
          </a:p>
          <a:p>
            <a:pPr marL="90488" indent="-90488">
              <a:buFont typeface="Arial" pitchFamily="34" charset="0"/>
              <a:buChar char="•"/>
            </a:pPr>
            <a:r>
              <a:rPr lang="nl-NL" sz="1200" dirty="0">
                <a:cs typeface="Arial" panose="020B0604020202020204" pitchFamily="34" charset="0"/>
              </a:rPr>
              <a:t>Besluitvorming</a:t>
            </a:r>
            <a:br>
              <a:rPr lang="nl-NL" sz="1200" dirty="0">
                <a:cs typeface="Arial" panose="020B0604020202020204" pitchFamily="34" charset="0"/>
              </a:rPr>
            </a:br>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Realisatie</a:t>
            </a:r>
          </a:p>
        </p:txBody>
      </p:sp>
      <p:cxnSp>
        <p:nvCxnSpPr>
          <p:cNvPr id="27" name="Rechte verbindingslijn 26"/>
          <p:cNvCxnSpPr/>
          <p:nvPr/>
        </p:nvCxnSpPr>
        <p:spPr>
          <a:xfrm flipV="1">
            <a:off x="323528" y="3424268"/>
            <a:ext cx="8363272" cy="248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1240839" y="3443031"/>
            <a:ext cx="1326232" cy="461665"/>
          </a:xfrm>
          <a:prstGeom prst="rect">
            <a:avLst/>
          </a:prstGeom>
        </p:spPr>
        <p:txBody>
          <a:bodyPr wrap="square">
            <a:spAutoFit/>
          </a:bodyPr>
          <a:lstStyle/>
          <a:p>
            <a:r>
              <a:rPr lang="nl-NL" sz="1200" dirty="0">
                <a:cs typeface="Arial" panose="020B0604020202020204" pitchFamily="34" charset="0"/>
              </a:rPr>
              <a:t>Draagvlak G7</a:t>
            </a:r>
          </a:p>
          <a:p>
            <a:endParaRPr lang="nl-NL" sz="1200" dirty="0">
              <a:cs typeface="Arial" panose="020B0604020202020204" pitchFamily="34" charset="0"/>
            </a:endParaRPr>
          </a:p>
        </p:txBody>
      </p:sp>
      <p:sp>
        <p:nvSpPr>
          <p:cNvPr id="35" name="Rechthoek 34"/>
          <p:cNvSpPr/>
          <p:nvPr/>
        </p:nvSpPr>
        <p:spPr>
          <a:xfrm>
            <a:off x="2483767" y="3443031"/>
            <a:ext cx="3664927" cy="1200329"/>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Ambtelijk afspraken maken voor samenwerking binnen G7</a:t>
            </a:r>
          </a:p>
          <a:p>
            <a:pPr marL="90488" indent="-90488">
              <a:buFont typeface="Arial" pitchFamily="34" charset="0"/>
              <a:buChar char="•"/>
            </a:pPr>
            <a:r>
              <a:rPr lang="nl-NL" sz="1200" dirty="0">
                <a:cs typeface="Arial" panose="020B0604020202020204" pitchFamily="34" charset="0"/>
              </a:rPr>
              <a:t>Idem met regionale expertteams</a:t>
            </a:r>
            <a:br>
              <a:rPr lang="nl-NL" sz="1200" dirty="0">
                <a:cs typeface="Arial" panose="020B0604020202020204" pitchFamily="34" charset="0"/>
              </a:rPr>
            </a:br>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Wederzijdse informatiestroom op gang houden</a:t>
            </a:r>
          </a:p>
          <a:p>
            <a:pPr marL="90488" indent="-90488">
              <a:buFont typeface="Arial" pitchFamily="34" charset="0"/>
              <a:buChar char="•"/>
            </a:pPr>
            <a:endParaRPr lang="nl-NL" sz="1200" dirty="0">
              <a:cs typeface="Arial" panose="020B0604020202020204" pitchFamily="34" charset="0"/>
            </a:endParaRPr>
          </a:p>
        </p:txBody>
      </p:sp>
      <p:cxnSp>
        <p:nvCxnSpPr>
          <p:cNvPr id="36" name="Rechte verbindingslijn 35"/>
          <p:cNvCxnSpPr/>
          <p:nvPr/>
        </p:nvCxnSpPr>
        <p:spPr>
          <a:xfrm>
            <a:off x="385440" y="4789909"/>
            <a:ext cx="8363272"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hthoek 36"/>
          <p:cNvSpPr/>
          <p:nvPr/>
        </p:nvSpPr>
        <p:spPr>
          <a:xfrm>
            <a:off x="1240839" y="4800005"/>
            <a:ext cx="1326232" cy="646331"/>
          </a:xfrm>
          <a:prstGeom prst="rect">
            <a:avLst/>
          </a:prstGeom>
        </p:spPr>
        <p:txBody>
          <a:bodyPr wrap="square">
            <a:spAutoFit/>
          </a:bodyPr>
          <a:lstStyle/>
          <a:p>
            <a:r>
              <a:rPr lang="nl-NL" sz="1200" dirty="0">
                <a:cs typeface="Arial" panose="020B0604020202020204" pitchFamily="34" charset="0"/>
              </a:rPr>
              <a:t>Administratieve organisatie en</a:t>
            </a:r>
          </a:p>
          <a:p>
            <a:r>
              <a:rPr lang="nl-NL" sz="1200" dirty="0">
                <a:cs typeface="Arial" panose="020B0604020202020204" pitchFamily="34" charset="0"/>
              </a:rPr>
              <a:t>ICT op orde</a:t>
            </a:r>
          </a:p>
        </p:txBody>
      </p:sp>
      <p:sp>
        <p:nvSpPr>
          <p:cNvPr id="38" name="Rechthoek 37"/>
          <p:cNvSpPr/>
          <p:nvPr/>
        </p:nvSpPr>
        <p:spPr>
          <a:xfrm>
            <a:off x="2483767" y="4800005"/>
            <a:ext cx="3559841" cy="830997"/>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Inrichten administratieve organisatie</a:t>
            </a:r>
            <a:br>
              <a:rPr lang="nl-NL" sz="1200" dirty="0">
                <a:cs typeface="Arial" panose="020B0604020202020204" pitchFamily="34" charset="0"/>
              </a:rPr>
            </a:br>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Benodigde ICT landschap in kaart brengen en inrichten</a:t>
            </a:r>
          </a:p>
        </p:txBody>
      </p:sp>
      <p:pic>
        <p:nvPicPr>
          <p:cNvPr id="70" name="Afbeelding 69" descr="voltooid.png"/>
          <p:cNvPicPr>
            <a:picLocks noChangeAspect="1"/>
          </p:cNvPicPr>
          <p:nvPr/>
        </p:nvPicPr>
        <p:blipFill>
          <a:blip r:embed="rId3" cstate="print"/>
          <a:stretch>
            <a:fillRect/>
          </a:stretch>
        </p:blipFill>
        <p:spPr>
          <a:xfrm>
            <a:off x="7846316" y="5271422"/>
            <a:ext cx="121920" cy="121920"/>
          </a:xfrm>
          <a:prstGeom prst="rect">
            <a:avLst/>
          </a:prstGeom>
        </p:spPr>
      </p:pic>
      <p:pic>
        <p:nvPicPr>
          <p:cNvPr id="71" name="Afbeelding 70" descr="voltooid.png"/>
          <p:cNvPicPr>
            <a:picLocks noChangeAspect="1"/>
          </p:cNvPicPr>
          <p:nvPr/>
        </p:nvPicPr>
        <p:blipFill>
          <a:blip r:embed="rId3" cstate="print">
            <a:duotone>
              <a:schemeClr val="accent3">
                <a:shade val="45000"/>
                <a:satMod val="135000"/>
              </a:schemeClr>
              <a:prstClr val="white"/>
            </a:duotone>
          </a:blip>
          <a:stretch>
            <a:fillRect/>
          </a:stretch>
        </p:blipFill>
        <p:spPr>
          <a:xfrm>
            <a:off x="7844946" y="2697868"/>
            <a:ext cx="121920" cy="121920"/>
          </a:xfrm>
          <a:prstGeom prst="rect">
            <a:avLst/>
          </a:prstGeom>
        </p:spPr>
      </p:pic>
      <p:pic>
        <p:nvPicPr>
          <p:cNvPr id="82" name="Afbeelding 81" descr="voltooid.png"/>
          <p:cNvPicPr>
            <a:picLocks noChangeAspect="1"/>
          </p:cNvPicPr>
          <p:nvPr/>
        </p:nvPicPr>
        <p:blipFill>
          <a:blip r:embed="rId3" cstate="print">
            <a:duotone>
              <a:schemeClr val="accent3">
                <a:shade val="45000"/>
                <a:satMod val="135000"/>
              </a:schemeClr>
              <a:prstClr val="white"/>
            </a:duotone>
          </a:blip>
          <a:stretch>
            <a:fillRect/>
          </a:stretch>
        </p:blipFill>
        <p:spPr>
          <a:xfrm>
            <a:off x="7842201" y="2490049"/>
            <a:ext cx="121920" cy="121920"/>
          </a:xfrm>
          <a:prstGeom prst="rect">
            <a:avLst/>
          </a:prstGeom>
        </p:spPr>
      </p:pic>
      <p:pic>
        <p:nvPicPr>
          <p:cNvPr id="125" name="Afbeelding 124" descr="evaluatie.png"/>
          <p:cNvPicPr>
            <a:picLocks noChangeAspect="1"/>
          </p:cNvPicPr>
          <p:nvPr/>
        </p:nvPicPr>
        <p:blipFill>
          <a:blip r:embed="rId4" cstate="print"/>
          <a:stretch>
            <a:fillRect/>
          </a:stretch>
        </p:blipFill>
        <p:spPr>
          <a:xfrm>
            <a:off x="624921" y="4957764"/>
            <a:ext cx="638138" cy="749236"/>
          </a:xfrm>
          <a:prstGeom prst="rect">
            <a:avLst/>
          </a:prstGeom>
        </p:spPr>
      </p:pic>
      <p:pic>
        <p:nvPicPr>
          <p:cNvPr id="126" name="Afbeelding 125" descr="experts verbonden.png"/>
          <p:cNvPicPr>
            <a:picLocks noChangeAspect="1"/>
          </p:cNvPicPr>
          <p:nvPr/>
        </p:nvPicPr>
        <p:blipFill>
          <a:blip r:embed="rId5" cstate="print"/>
          <a:stretch>
            <a:fillRect/>
          </a:stretch>
        </p:blipFill>
        <p:spPr>
          <a:xfrm>
            <a:off x="451143" y="2393435"/>
            <a:ext cx="798816" cy="854590"/>
          </a:xfrm>
          <a:prstGeom prst="rect">
            <a:avLst/>
          </a:prstGeom>
        </p:spPr>
      </p:pic>
      <p:pic>
        <p:nvPicPr>
          <p:cNvPr id="127" name="Afbeelding 126" descr="landelijk netwerk.png"/>
          <p:cNvPicPr>
            <a:picLocks noChangeAspect="1"/>
          </p:cNvPicPr>
          <p:nvPr/>
        </p:nvPicPr>
        <p:blipFill>
          <a:blip r:embed="rId6" cstate="print"/>
          <a:stretch>
            <a:fillRect/>
          </a:stretch>
        </p:blipFill>
        <p:spPr>
          <a:xfrm>
            <a:off x="469150" y="3681727"/>
            <a:ext cx="1173913" cy="839840"/>
          </a:xfrm>
          <a:prstGeom prst="rect">
            <a:avLst/>
          </a:prstGeom>
        </p:spPr>
      </p:pic>
      <p:sp>
        <p:nvSpPr>
          <p:cNvPr id="129" name="Rechthoek 128"/>
          <p:cNvSpPr/>
          <p:nvPr/>
        </p:nvSpPr>
        <p:spPr>
          <a:xfrm>
            <a:off x="1511660" y="1196752"/>
            <a:ext cx="6120680" cy="738664"/>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Algemeen</a:t>
            </a:r>
            <a:br>
              <a:rPr lang="nl-NL" sz="1400" dirty="0">
                <a:latin typeface="Gill Sans Ultra Bold" pitchFamily="34" charset="0"/>
                <a:cs typeface="Arial" panose="020B0604020202020204" pitchFamily="34" charset="0"/>
              </a:rPr>
            </a:br>
            <a:r>
              <a:rPr lang="nl-NL" sz="1400" dirty="0">
                <a:latin typeface="Gill Sans Ultra Bold" pitchFamily="34" charset="0"/>
                <a:cs typeface="Arial" panose="020B0604020202020204" pitchFamily="34" charset="0"/>
              </a:rPr>
              <a:t>PLAN versus RESULTAAT</a:t>
            </a:r>
          </a:p>
          <a:p>
            <a:pPr algn="ctr"/>
            <a:endParaRPr lang="nl-NL" sz="1400" dirty="0">
              <a:solidFill>
                <a:srgbClr val="FF0000"/>
              </a:solidFill>
            </a:endParaRPr>
          </a:p>
        </p:txBody>
      </p:sp>
      <p:pic>
        <p:nvPicPr>
          <p:cNvPr id="130" name="Afbeelding 129" descr="algemeen.png"/>
          <p:cNvPicPr>
            <a:picLocks noChangeAspect="1"/>
          </p:cNvPicPr>
          <p:nvPr/>
        </p:nvPicPr>
        <p:blipFill>
          <a:blip r:embed="rId7" cstate="print"/>
          <a:stretch>
            <a:fillRect/>
          </a:stretch>
        </p:blipFill>
        <p:spPr>
          <a:xfrm>
            <a:off x="965648" y="667363"/>
            <a:ext cx="1396559" cy="999126"/>
          </a:xfrm>
          <a:prstGeom prst="rect">
            <a:avLst/>
          </a:prstGeom>
        </p:spPr>
      </p:pic>
      <p:sp>
        <p:nvSpPr>
          <p:cNvPr id="3" name="Tijdelijke aanduiding voor dianummer 2">
            <a:extLst>
              <a:ext uri="{FF2B5EF4-FFF2-40B4-BE49-F238E27FC236}">
                <a16:creationId xmlns:a16="http://schemas.microsoft.com/office/drawing/2014/main" id="{61990EAD-FE87-43B7-B72F-FE0A9B3A7C09}"/>
              </a:ext>
            </a:extLst>
          </p:cNvPr>
          <p:cNvSpPr>
            <a:spLocks noGrp="1"/>
          </p:cNvSpPr>
          <p:nvPr>
            <p:ph type="sldNum" sz="quarter" idx="12"/>
          </p:nvPr>
        </p:nvSpPr>
        <p:spPr/>
        <p:txBody>
          <a:bodyPr/>
          <a:lstStyle/>
          <a:p>
            <a:fld id="{1D056AA0-74DD-4034-BF91-72B79374FF4E}" type="slidenum">
              <a:rPr lang="nl-NL" smtClean="0"/>
              <a:pPr/>
              <a:t>14</a:t>
            </a:fld>
            <a:endParaRPr lang="nl-NL"/>
          </a:p>
        </p:txBody>
      </p:sp>
      <p:pic>
        <p:nvPicPr>
          <p:cNvPr id="62" name="Afbeelding 61" descr="voltooid.png">
            <a:extLst>
              <a:ext uri="{FF2B5EF4-FFF2-40B4-BE49-F238E27FC236}">
                <a16:creationId xmlns:a16="http://schemas.microsoft.com/office/drawing/2014/main" id="{C7F86034-A829-4C6F-A19B-F30B6A3DDEFA}"/>
              </a:ext>
            </a:extLst>
          </p:cNvPr>
          <p:cNvPicPr>
            <a:picLocks noChangeAspect="1"/>
          </p:cNvPicPr>
          <p:nvPr/>
        </p:nvPicPr>
        <p:blipFill>
          <a:blip r:embed="rId3" cstate="print"/>
          <a:stretch>
            <a:fillRect/>
          </a:stretch>
        </p:blipFill>
        <p:spPr>
          <a:xfrm>
            <a:off x="7842441" y="2869881"/>
            <a:ext cx="121920" cy="121920"/>
          </a:xfrm>
          <a:prstGeom prst="rect">
            <a:avLst/>
          </a:prstGeom>
        </p:spPr>
      </p:pic>
      <p:pic>
        <p:nvPicPr>
          <p:cNvPr id="63" name="Afbeelding 62" descr="voltooid.png">
            <a:extLst>
              <a:ext uri="{FF2B5EF4-FFF2-40B4-BE49-F238E27FC236}">
                <a16:creationId xmlns:a16="http://schemas.microsoft.com/office/drawing/2014/main" id="{E5D9E95E-0CEB-4D76-8B14-9D11E9DBBB6F}"/>
              </a:ext>
            </a:extLst>
          </p:cNvPr>
          <p:cNvPicPr>
            <a:picLocks noChangeAspect="1"/>
          </p:cNvPicPr>
          <p:nvPr/>
        </p:nvPicPr>
        <p:blipFill>
          <a:blip r:embed="rId3" cstate="print"/>
          <a:stretch>
            <a:fillRect/>
          </a:stretch>
        </p:blipFill>
        <p:spPr>
          <a:xfrm>
            <a:off x="7835839" y="3204196"/>
            <a:ext cx="121920" cy="121920"/>
          </a:xfrm>
          <a:prstGeom prst="rect">
            <a:avLst/>
          </a:prstGeom>
        </p:spPr>
      </p:pic>
      <p:pic>
        <p:nvPicPr>
          <p:cNvPr id="64" name="Afbeelding 63" descr="voltooid.png">
            <a:extLst>
              <a:ext uri="{FF2B5EF4-FFF2-40B4-BE49-F238E27FC236}">
                <a16:creationId xmlns:a16="http://schemas.microsoft.com/office/drawing/2014/main" id="{3C62A83E-802D-450C-884F-A4E27BCCB595}"/>
              </a:ext>
            </a:extLst>
          </p:cNvPr>
          <p:cNvPicPr>
            <a:picLocks noChangeAspect="1"/>
          </p:cNvPicPr>
          <p:nvPr/>
        </p:nvPicPr>
        <p:blipFill>
          <a:blip r:embed="rId3" cstate="print">
            <a:duotone>
              <a:schemeClr val="accent3">
                <a:shade val="45000"/>
                <a:satMod val="135000"/>
              </a:schemeClr>
              <a:prstClr val="white"/>
            </a:duotone>
          </a:blip>
          <a:stretch>
            <a:fillRect/>
          </a:stretch>
        </p:blipFill>
        <p:spPr>
          <a:xfrm>
            <a:off x="7837719" y="3522455"/>
            <a:ext cx="121920" cy="121920"/>
          </a:xfrm>
          <a:prstGeom prst="rect">
            <a:avLst/>
          </a:prstGeom>
        </p:spPr>
      </p:pic>
      <p:pic>
        <p:nvPicPr>
          <p:cNvPr id="65" name="Afbeelding 64" descr="voltooid.png">
            <a:extLst>
              <a:ext uri="{FF2B5EF4-FFF2-40B4-BE49-F238E27FC236}">
                <a16:creationId xmlns:a16="http://schemas.microsoft.com/office/drawing/2014/main" id="{BB7C3C71-0C00-430A-937B-748416BFC84F}"/>
              </a:ext>
            </a:extLst>
          </p:cNvPr>
          <p:cNvPicPr>
            <a:picLocks noChangeAspect="1"/>
          </p:cNvPicPr>
          <p:nvPr/>
        </p:nvPicPr>
        <p:blipFill>
          <a:blip r:embed="rId3" cstate="print">
            <a:duotone>
              <a:schemeClr val="accent3">
                <a:shade val="45000"/>
                <a:satMod val="135000"/>
              </a:schemeClr>
              <a:prstClr val="white"/>
            </a:duotone>
          </a:blip>
          <a:stretch>
            <a:fillRect/>
          </a:stretch>
        </p:blipFill>
        <p:spPr>
          <a:xfrm>
            <a:off x="7835839" y="3903074"/>
            <a:ext cx="121920" cy="121920"/>
          </a:xfrm>
          <a:prstGeom prst="rect">
            <a:avLst/>
          </a:prstGeom>
        </p:spPr>
      </p:pic>
      <p:pic>
        <p:nvPicPr>
          <p:cNvPr id="66" name="Afbeelding 65" descr="voltooid.png">
            <a:extLst>
              <a:ext uri="{FF2B5EF4-FFF2-40B4-BE49-F238E27FC236}">
                <a16:creationId xmlns:a16="http://schemas.microsoft.com/office/drawing/2014/main" id="{9A094544-696E-41F6-BE12-A3AC71B8B5BE}"/>
              </a:ext>
            </a:extLst>
          </p:cNvPr>
          <p:cNvPicPr>
            <a:picLocks noChangeAspect="1"/>
          </p:cNvPicPr>
          <p:nvPr/>
        </p:nvPicPr>
        <p:blipFill>
          <a:blip r:embed="rId3" cstate="print">
            <a:duotone>
              <a:schemeClr val="accent3">
                <a:shade val="45000"/>
                <a:satMod val="135000"/>
              </a:schemeClr>
              <a:prstClr val="white"/>
            </a:duotone>
          </a:blip>
          <a:stretch>
            <a:fillRect/>
          </a:stretch>
        </p:blipFill>
        <p:spPr>
          <a:xfrm>
            <a:off x="7855243" y="4857285"/>
            <a:ext cx="121920" cy="121920"/>
          </a:xfrm>
          <a:prstGeom prst="rect">
            <a:avLst/>
          </a:prstGeom>
        </p:spPr>
      </p:pic>
      <p:pic>
        <p:nvPicPr>
          <p:cNvPr id="67" name="Afbeelding 66" descr="voltooid.png">
            <a:extLst>
              <a:ext uri="{FF2B5EF4-FFF2-40B4-BE49-F238E27FC236}">
                <a16:creationId xmlns:a16="http://schemas.microsoft.com/office/drawing/2014/main" id="{53297E31-B37C-4210-BB1D-A0A4A5148541}"/>
              </a:ext>
            </a:extLst>
          </p:cNvPr>
          <p:cNvPicPr>
            <a:picLocks noChangeAspect="1"/>
          </p:cNvPicPr>
          <p:nvPr/>
        </p:nvPicPr>
        <p:blipFill>
          <a:blip r:embed="rId3" cstate="print">
            <a:duotone>
              <a:schemeClr val="accent3">
                <a:shade val="45000"/>
                <a:satMod val="135000"/>
              </a:schemeClr>
              <a:prstClr val="white"/>
            </a:duotone>
          </a:blip>
          <a:stretch>
            <a:fillRect/>
          </a:stretch>
        </p:blipFill>
        <p:spPr>
          <a:xfrm>
            <a:off x="7835839" y="4259889"/>
            <a:ext cx="121920" cy="121920"/>
          </a:xfrm>
          <a:prstGeom prst="rect">
            <a:avLst/>
          </a:prstGeom>
        </p:spPr>
      </p:pic>
      <p:sp>
        <p:nvSpPr>
          <p:cNvPr id="43" name="Rechthoek 42">
            <a:extLst>
              <a:ext uri="{FF2B5EF4-FFF2-40B4-BE49-F238E27FC236}">
                <a16:creationId xmlns:a16="http://schemas.microsoft.com/office/drawing/2014/main" id="{E312CDE7-6B1C-4E54-A0DD-73C00BC4BC3A}"/>
              </a:ext>
            </a:extLst>
          </p:cNvPr>
          <p:cNvSpPr/>
          <p:nvPr/>
        </p:nvSpPr>
        <p:spPr>
          <a:xfrm>
            <a:off x="3624247" y="5916412"/>
            <a:ext cx="2550652" cy="646331"/>
          </a:xfrm>
          <a:prstGeom prst="rect">
            <a:avLst/>
          </a:prstGeom>
        </p:spPr>
        <p:txBody>
          <a:bodyPr wrap="square">
            <a:spAutoFit/>
          </a:bodyPr>
          <a:lstStyle/>
          <a:p>
            <a:r>
              <a:rPr lang="nl-NL" sz="1200" dirty="0">
                <a:cs typeface="Arial" panose="020B0604020202020204" pitchFamily="34" charset="0"/>
              </a:rPr>
              <a:t>   = gerealiseerd </a:t>
            </a:r>
          </a:p>
          <a:p>
            <a:r>
              <a:rPr lang="nl-NL" sz="1200" dirty="0">
                <a:cs typeface="Arial" panose="020B0604020202020204" pitchFamily="34" charset="0"/>
              </a:rPr>
              <a:t>   = nog niet gerealiseerd</a:t>
            </a:r>
          </a:p>
          <a:p>
            <a:r>
              <a:rPr lang="nl-NL" sz="1200" dirty="0">
                <a:cs typeface="Arial" panose="020B0604020202020204" pitchFamily="34" charset="0"/>
              </a:rPr>
              <a:t>   = in ontwikkeling</a:t>
            </a:r>
          </a:p>
        </p:txBody>
      </p:sp>
      <p:pic>
        <p:nvPicPr>
          <p:cNvPr id="44" name="Afbeelding 43" descr="voltooid.png">
            <a:extLst>
              <a:ext uri="{FF2B5EF4-FFF2-40B4-BE49-F238E27FC236}">
                <a16:creationId xmlns:a16="http://schemas.microsoft.com/office/drawing/2014/main" id="{09AF4B96-396A-483B-9DF2-FEE3071CABEB}"/>
              </a:ext>
            </a:extLst>
          </p:cNvPr>
          <p:cNvPicPr>
            <a:picLocks noChangeAspect="1"/>
          </p:cNvPicPr>
          <p:nvPr/>
        </p:nvPicPr>
        <p:blipFill>
          <a:blip r:embed="rId3" cstate="print"/>
          <a:stretch>
            <a:fillRect/>
          </a:stretch>
        </p:blipFill>
        <p:spPr>
          <a:xfrm>
            <a:off x="3618668" y="6170504"/>
            <a:ext cx="121920" cy="121920"/>
          </a:xfrm>
          <a:prstGeom prst="rect">
            <a:avLst/>
          </a:prstGeom>
        </p:spPr>
      </p:pic>
      <p:pic>
        <p:nvPicPr>
          <p:cNvPr id="45" name="Afbeelding 44" descr="voltooid.png">
            <a:extLst>
              <a:ext uri="{FF2B5EF4-FFF2-40B4-BE49-F238E27FC236}">
                <a16:creationId xmlns:a16="http://schemas.microsoft.com/office/drawing/2014/main" id="{75A51B18-34C9-4DC2-B7BE-49E240CB11F9}"/>
              </a:ext>
            </a:extLst>
          </p:cNvPr>
          <p:cNvPicPr>
            <a:picLocks noChangeAspect="1"/>
          </p:cNvPicPr>
          <p:nvPr/>
        </p:nvPicPr>
        <p:blipFill>
          <a:blip r:embed="rId3" cstate="print">
            <a:duotone>
              <a:schemeClr val="accent3">
                <a:shade val="45000"/>
                <a:satMod val="135000"/>
              </a:schemeClr>
              <a:prstClr val="white"/>
            </a:duotone>
          </a:blip>
          <a:stretch>
            <a:fillRect/>
          </a:stretch>
        </p:blipFill>
        <p:spPr>
          <a:xfrm>
            <a:off x="3618668" y="6010394"/>
            <a:ext cx="121920" cy="121920"/>
          </a:xfrm>
          <a:prstGeom prst="rect">
            <a:avLst/>
          </a:prstGeom>
        </p:spPr>
      </p:pic>
      <p:pic>
        <p:nvPicPr>
          <p:cNvPr id="46" name="Afbeelding 45" descr="voltooid.png">
            <a:extLst>
              <a:ext uri="{FF2B5EF4-FFF2-40B4-BE49-F238E27FC236}">
                <a16:creationId xmlns:a16="http://schemas.microsoft.com/office/drawing/2014/main" id="{959EC880-63D6-4374-9CA2-2968C4C0548A}"/>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rot="364127">
            <a:off x="3627812" y="6358979"/>
            <a:ext cx="121920" cy="12192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p:cNvSpPr/>
          <p:nvPr/>
        </p:nvSpPr>
        <p:spPr>
          <a:xfrm>
            <a:off x="7441858" y="2102368"/>
            <a:ext cx="1240180" cy="214897"/>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4" name="Rechthoek 113"/>
          <p:cNvSpPr/>
          <p:nvPr/>
        </p:nvSpPr>
        <p:spPr>
          <a:xfrm>
            <a:off x="2452257" y="5311352"/>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509839" y="4069283"/>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1" name="Rechthoek 110"/>
          <p:cNvSpPr/>
          <p:nvPr/>
        </p:nvSpPr>
        <p:spPr>
          <a:xfrm>
            <a:off x="2520845" y="3534400"/>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0" name="Rechthoek 109"/>
          <p:cNvSpPr/>
          <p:nvPr/>
        </p:nvSpPr>
        <p:spPr>
          <a:xfrm>
            <a:off x="2509839" y="3364443"/>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482658" y="266131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490789" y="2473845"/>
            <a:ext cx="620553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131" name="Groep 130"/>
          <p:cNvGrpSpPr/>
          <p:nvPr/>
        </p:nvGrpSpPr>
        <p:grpSpPr>
          <a:xfrm>
            <a:off x="7459031" y="1719972"/>
            <a:ext cx="1231714" cy="4309326"/>
            <a:chOff x="7459031" y="1718543"/>
            <a:chExt cx="1231714" cy="4427034"/>
          </a:xfrm>
        </p:grpSpPr>
        <p:cxnSp>
          <p:nvCxnSpPr>
            <p:cNvPr id="39" name="Rechte verbindingslijn 38"/>
            <p:cNvCxnSpPr/>
            <p:nvPr/>
          </p:nvCxnSpPr>
          <p:spPr>
            <a:xfrm>
              <a:off x="7459031" y="171854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Routekaart</a:t>
            </a:r>
          </a:p>
        </p:txBody>
      </p:sp>
      <p:pic>
        <p:nvPicPr>
          <p:cNvPr id="5" name="Afbeelding 4" descr="Kader.png"/>
          <p:cNvPicPr>
            <a:picLocks noChangeAspect="1"/>
          </p:cNvPicPr>
          <p:nvPr/>
        </p:nvPicPr>
        <p:blipFill>
          <a:blip r:embed="rId2" cstate="print"/>
          <a:stretch>
            <a:fillRect/>
          </a:stretch>
        </p:blipFill>
        <p:spPr>
          <a:xfrm>
            <a:off x="709262" y="507805"/>
            <a:ext cx="1918522" cy="1337019"/>
          </a:xfrm>
          <a:prstGeom prst="rect">
            <a:avLst/>
          </a:prstGeom>
        </p:spPr>
      </p:pic>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483768"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1" name="Rechthoek 20"/>
          <p:cNvSpPr/>
          <p:nvPr/>
        </p:nvSpPr>
        <p:spPr>
          <a:xfrm>
            <a:off x="5364088" y="2071881"/>
            <a:ext cx="7200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2020</a:t>
            </a:r>
            <a:endParaRPr lang="nl-NL" sz="1200" b="1" dirty="0">
              <a:solidFill>
                <a:schemeClr val="bg1"/>
              </a:solidFill>
              <a:latin typeface="Segoe UI Black" pitchFamily="34" charset="0"/>
              <a:ea typeface="Segoe UI Black" pitchFamily="34" charset="0"/>
            </a:endParaRPr>
          </a:p>
        </p:txBody>
      </p:sp>
      <p:sp>
        <p:nvSpPr>
          <p:cNvPr id="23" name="Rechthoek 22"/>
          <p:cNvSpPr/>
          <p:nvPr/>
        </p:nvSpPr>
        <p:spPr>
          <a:xfrm>
            <a:off x="7395164" y="2071881"/>
            <a:ext cx="12401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 april 2021</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1261479" y="2236237"/>
            <a:ext cx="1326232" cy="1200329"/>
          </a:xfrm>
          <a:prstGeom prst="rect">
            <a:avLst/>
          </a:prstGeom>
        </p:spPr>
        <p:txBody>
          <a:bodyPr wrap="square">
            <a:spAutoFit/>
          </a:bodyPr>
          <a:lstStyle/>
          <a:p>
            <a:r>
              <a:rPr lang="nl-NL" sz="1200" dirty="0">
                <a:cs typeface="Arial" panose="020B0604020202020204" pitchFamily="34" charset="0"/>
              </a:rPr>
              <a:t>Het bovenregionaal expertisecentrum  werkt landelijk samen</a:t>
            </a:r>
          </a:p>
          <a:p>
            <a:endParaRPr lang="nl-NL" sz="1200" dirty="0">
              <a:cs typeface="Arial" panose="020B0604020202020204" pitchFamily="34" charset="0"/>
            </a:endParaRPr>
          </a:p>
        </p:txBody>
      </p:sp>
      <p:sp>
        <p:nvSpPr>
          <p:cNvPr id="25" name="Rechthoek 24"/>
          <p:cNvSpPr/>
          <p:nvPr/>
        </p:nvSpPr>
        <p:spPr>
          <a:xfrm>
            <a:off x="2452257" y="2432184"/>
            <a:ext cx="3682587" cy="461665"/>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Landelijk netwerk opbouwen van projectleiders</a:t>
            </a:r>
          </a:p>
          <a:p>
            <a:pPr marL="90488" indent="-90488">
              <a:buFont typeface="Arial" pitchFamily="34" charset="0"/>
              <a:buChar char="•"/>
            </a:pPr>
            <a:r>
              <a:rPr lang="nl-NL" sz="1200" dirty="0">
                <a:cs typeface="Arial" panose="020B0604020202020204" pitchFamily="34" charset="0"/>
              </a:rPr>
              <a:t> Afstemming met landelijk projectleider, VWS en VNG</a:t>
            </a:r>
          </a:p>
        </p:txBody>
      </p:sp>
      <p:cxnSp>
        <p:nvCxnSpPr>
          <p:cNvPr id="27" name="Rechte verbindingslijn 26"/>
          <p:cNvCxnSpPr/>
          <p:nvPr/>
        </p:nvCxnSpPr>
        <p:spPr>
          <a:xfrm flipV="1">
            <a:off x="299773" y="3228212"/>
            <a:ext cx="8363272" cy="248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hthoek 29"/>
          <p:cNvSpPr/>
          <p:nvPr/>
        </p:nvSpPr>
        <p:spPr>
          <a:xfrm>
            <a:off x="1240839" y="3312999"/>
            <a:ext cx="1326232" cy="830997"/>
          </a:xfrm>
          <a:prstGeom prst="rect">
            <a:avLst/>
          </a:prstGeom>
        </p:spPr>
        <p:txBody>
          <a:bodyPr wrap="square">
            <a:spAutoFit/>
          </a:bodyPr>
          <a:lstStyle/>
          <a:p>
            <a:r>
              <a:rPr lang="nl-NL" sz="1200" dirty="0">
                <a:cs typeface="Arial" panose="020B0604020202020204" pitchFamily="34" charset="0"/>
              </a:rPr>
              <a:t>Het expertisecentrum is toegankelijk</a:t>
            </a:r>
          </a:p>
          <a:p>
            <a:endParaRPr lang="nl-NL" sz="1200" dirty="0">
              <a:cs typeface="Arial" panose="020B0604020202020204" pitchFamily="34" charset="0"/>
            </a:endParaRPr>
          </a:p>
        </p:txBody>
      </p:sp>
      <p:sp>
        <p:nvSpPr>
          <p:cNvPr id="31" name="Rechthoek 30"/>
          <p:cNvSpPr/>
          <p:nvPr/>
        </p:nvSpPr>
        <p:spPr>
          <a:xfrm>
            <a:off x="2483767" y="3312999"/>
            <a:ext cx="3194649" cy="461665"/>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Communicatieplan opstellen en uitvoeren</a:t>
            </a:r>
          </a:p>
          <a:p>
            <a:pPr marL="90488" indent="-90488">
              <a:buFont typeface="Arial" pitchFamily="34" charset="0"/>
              <a:buChar char="•"/>
            </a:pPr>
            <a:r>
              <a:rPr lang="nl-NL" sz="1200" dirty="0">
                <a:cs typeface="Arial" panose="020B0604020202020204" pitchFamily="34" charset="0"/>
              </a:rPr>
              <a:t>Digitale toegang regelen</a:t>
            </a:r>
          </a:p>
        </p:txBody>
      </p:sp>
      <p:cxnSp>
        <p:nvCxnSpPr>
          <p:cNvPr id="32" name="Rechte verbindingslijn 31"/>
          <p:cNvCxnSpPr/>
          <p:nvPr/>
        </p:nvCxnSpPr>
        <p:spPr>
          <a:xfrm>
            <a:off x="323528" y="4004501"/>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1240839" y="4005064"/>
            <a:ext cx="1397586" cy="1015663"/>
          </a:xfrm>
          <a:prstGeom prst="rect">
            <a:avLst/>
          </a:prstGeom>
        </p:spPr>
        <p:txBody>
          <a:bodyPr wrap="square">
            <a:spAutoFit/>
          </a:bodyPr>
          <a:lstStyle/>
          <a:p>
            <a:r>
              <a:rPr lang="nl-NL" sz="1200" dirty="0">
                <a:cs typeface="Arial" panose="020B0604020202020204" pitchFamily="34" charset="0"/>
              </a:rPr>
              <a:t>Verbonden met de Gelderse Verbeteragenda Jeugdbescherming</a:t>
            </a:r>
          </a:p>
          <a:p>
            <a:endParaRPr lang="nl-NL" sz="1200" dirty="0">
              <a:cs typeface="Arial" panose="020B0604020202020204" pitchFamily="34" charset="0"/>
            </a:endParaRPr>
          </a:p>
        </p:txBody>
      </p:sp>
      <p:sp>
        <p:nvSpPr>
          <p:cNvPr id="35" name="Rechthoek 34"/>
          <p:cNvSpPr/>
          <p:nvPr/>
        </p:nvSpPr>
        <p:spPr>
          <a:xfrm>
            <a:off x="2483767" y="4005064"/>
            <a:ext cx="4083719" cy="461665"/>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Informatie uitwisseling, afstemming en werkafspraken maken om elkaar te versterken</a:t>
            </a:r>
          </a:p>
        </p:txBody>
      </p:sp>
      <p:cxnSp>
        <p:nvCxnSpPr>
          <p:cNvPr id="36" name="Rechte verbindingslijn 35"/>
          <p:cNvCxnSpPr/>
          <p:nvPr/>
        </p:nvCxnSpPr>
        <p:spPr>
          <a:xfrm>
            <a:off x="323528" y="5085184"/>
            <a:ext cx="8363272"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hthoek 36"/>
          <p:cNvSpPr/>
          <p:nvPr/>
        </p:nvSpPr>
        <p:spPr>
          <a:xfrm>
            <a:off x="1240839" y="5157192"/>
            <a:ext cx="1326232" cy="1384995"/>
          </a:xfrm>
          <a:prstGeom prst="rect">
            <a:avLst/>
          </a:prstGeom>
        </p:spPr>
        <p:txBody>
          <a:bodyPr wrap="square">
            <a:spAutoFit/>
          </a:bodyPr>
          <a:lstStyle/>
          <a:p>
            <a:r>
              <a:rPr lang="nl-NL" sz="1200" dirty="0">
                <a:cs typeface="Arial" panose="020B0604020202020204" pitchFamily="34" charset="0"/>
              </a:rPr>
              <a:t>Samenwerking met </a:t>
            </a:r>
            <a:r>
              <a:rPr lang="nl-NL" sz="1200" dirty="0" err="1">
                <a:cs typeface="Arial" panose="020B0604020202020204" pitchFamily="34" charset="0"/>
              </a:rPr>
              <a:t>OzJ</a:t>
            </a:r>
            <a:r>
              <a:rPr lang="nl-NL" sz="1200" dirty="0">
                <a:cs typeface="Arial" panose="020B0604020202020204" pitchFamily="34" charset="0"/>
              </a:rPr>
              <a:t> (</a:t>
            </a:r>
            <a:r>
              <a:rPr lang="nl-NL" sz="1200" dirty="0" err="1">
                <a:cs typeface="Arial" panose="020B0604020202020204" pitchFamily="34" charset="0"/>
              </a:rPr>
              <a:t>Ondersteunings-team</a:t>
            </a:r>
            <a:r>
              <a:rPr lang="nl-NL" sz="1200" dirty="0">
                <a:cs typeface="Arial" panose="020B0604020202020204" pitchFamily="34" charset="0"/>
              </a:rPr>
              <a:t> zorg voor de Jeugd) en kennis instituten</a:t>
            </a:r>
          </a:p>
          <a:p>
            <a:endParaRPr lang="nl-NL" sz="1200" dirty="0">
              <a:cs typeface="Arial" panose="020B0604020202020204" pitchFamily="34" charset="0"/>
            </a:endParaRPr>
          </a:p>
        </p:txBody>
      </p:sp>
      <p:sp>
        <p:nvSpPr>
          <p:cNvPr id="38" name="Rechthoek 37"/>
          <p:cNvSpPr/>
          <p:nvPr/>
        </p:nvSpPr>
        <p:spPr>
          <a:xfrm>
            <a:off x="2371592" y="5230777"/>
            <a:ext cx="4404107" cy="646331"/>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Samenwerking tot stand brengen, werkafspraken maken, ondersteuning inzetten en overdracht</a:t>
            </a:r>
          </a:p>
          <a:p>
            <a:pPr marL="90488" indent="-90488">
              <a:buFont typeface="Arial" pitchFamily="34" charset="0"/>
              <a:buChar char="•"/>
            </a:pPr>
            <a:endParaRPr lang="nl-NL" sz="1200" dirty="0">
              <a:cs typeface="Arial" panose="020B0604020202020204" pitchFamily="34" charset="0"/>
            </a:endParaRPr>
          </a:p>
        </p:txBody>
      </p:sp>
      <p:pic>
        <p:nvPicPr>
          <p:cNvPr id="75" name="Afbeelding 74" descr="voltooid.png"/>
          <p:cNvPicPr>
            <a:picLocks noChangeAspect="1"/>
          </p:cNvPicPr>
          <p:nvPr/>
        </p:nvPicPr>
        <p:blipFill>
          <a:blip r:embed="rId3" cstate="print">
            <a:duotone>
              <a:schemeClr val="accent3">
                <a:shade val="45000"/>
                <a:satMod val="135000"/>
              </a:schemeClr>
              <a:prstClr val="white"/>
            </a:duotone>
          </a:blip>
          <a:stretch>
            <a:fillRect/>
          </a:stretch>
        </p:blipFill>
        <p:spPr>
          <a:xfrm>
            <a:off x="7917184" y="2497457"/>
            <a:ext cx="121920" cy="121920"/>
          </a:xfrm>
          <a:prstGeom prst="rect">
            <a:avLst/>
          </a:prstGeom>
        </p:spPr>
      </p:pic>
      <p:pic>
        <p:nvPicPr>
          <p:cNvPr id="82" name="Afbeelding 81" descr="voltooid.png"/>
          <p:cNvPicPr>
            <a:picLocks noChangeAspect="1"/>
          </p:cNvPicPr>
          <p:nvPr/>
        </p:nvPicPr>
        <p:blipFill>
          <a:blip r:embed="rId3" cstate="print">
            <a:duotone>
              <a:schemeClr val="accent3">
                <a:shade val="45000"/>
                <a:satMod val="135000"/>
              </a:schemeClr>
              <a:prstClr val="white"/>
            </a:duotone>
          </a:blip>
          <a:stretch>
            <a:fillRect/>
          </a:stretch>
        </p:blipFill>
        <p:spPr>
          <a:xfrm>
            <a:off x="7917184" y="2692168"/>
            <a:ext cx="121920" cy="121920"/>
          </a:xfrm>
          <a:prstGeom prst="rect">
            <a:avLst/>
          </a:prstGeom>
        </p:spPr>
      </p:pic>
      <p:pic>
        <p:nvPicPr>
          <p:cNvPr id="83" name="Afbeelding 82" descr="voltooid.png"/>
          <p:cNvPicPr>
            <a:picLocks noChangeAspect="1"/>
          </p:cNvPicPr>
          <p:nvPr/>
        </p:nvPicPr>
        <p:blipFill>
          <a:blip r:embed="rId3" cstate="print">
            <a:duotone>
              <a:schemeClr val="accent6">
                <a:shade val="45000"/>
                <a:satMod val="135000"/>
              </a:schemeClr>
              <a:prstClr val="white"/>
            </a:duotone>
          </a:blip>
          <a:stretch>
            <a:fillRect/>
          </a:stretch>
        </p:blipFill>
        <p:spPr>
          <a:xfrm>
            <a:off x="7950020" y="3385012"/>
            <a:ext cx="121920" cy="121920"/>
          </a:xfrm>
          <a:prstGeom prst="rect">
            <a:avLst/>
          </a:prstGeom>
        </p:spPr>
      </p:pic>
      <p:pic>
        <p:nvPicPr>
          <p:cNvPr id="84" name="Afbeelding 83" descr="voltooid.png"/>
          <p:cNvPicPr>
            <a:picLocks noChangeAspect="1"/>
          </p:cNvPicPr>
          <p:nvPr/>
        </p:nvPicPr>
        <p:blipFill>
          <a:blip r:embed="rId3" cstate="print"/>
          <a:stretch>
            <a:fillRect/>
          </a:stretch>
        </p:blipFill>
        <p:spPr>
          <a:xfrm>
            <a:off x="7950020" y="3558378"/>
            <a:ext cx="121920" cy="121920"/>
          </a:xfrm>
          <a:prstGeom prst="rect">
            <a:avLst/>
          </a:prstGeom>
        </p:spPr>
      </p:pic>
      <p:pic>
        <p:nvPicPr>
          <p:cNvPr id="85" name="Afbeelding 84" descr="voltooid.png"/>
          <p:cNvPicPr>
            <a:picLocks noChangeAspect="1"/>
          </p:cNvPicPr>
          <p:nvPr/>
        </p:nvPicPr>
        <p:blipFill>
          <a:blip r:embed="rId3" cstate="print">
            <a:duotone>
              <a:schemeClr val="accent3">
                <a:shade val="45000"/>
                <a:satMod val="135000"/>
              </a:schemeClr>
              <a:prstClr val="white"/>
            </a:duotone>
          </a:blip>
          <a:stretch>
            <a:fillRect/>
          </a:stretch>
        </p:blipFill>
        <p:spPr>
          <a:xfrm>
            <a:off x="7950996" y="4086642"/>
            <a:ext cx="121920" cy="121920"/>
          </a:xfrm>
          <a:prstGeom prst="rect">
            <a:avLst/>
          </a:prstGeom>
        </p:spPr>
      </p:pic>
      <p:pic>
        <p:nvPicPr>
          <p:cNvPr id="86" name="Afbeelding 85" descr="voltooid.png"/>
          <p:cNvPicPr>
            <a:picLocks noChangeAspect="1"/>
          </p:cNvPicPr>
          <p:nvPr/>
        </p:nvPicPr>
        <p:blipFill>
          <a:blip r:embed="rId3" cstate="print">
            <a:duotone>
              <a:schemeClr val="accent3">
                <a:shade val="45000"/>
                <a:satMod val="135000"/>
              </a:schemeClr>
              <a:prstClr val="white"/>
            </a:duotone>
          </a:blip>
          <a:stretch>
            <a:fillRect/>
          </a:stretch>
        </p:blipFill>
        <p:spPr>
          <a:xfrm>
            <a:off x="7952177" y="5314991"/>
            <a:ext cx="121920" cy="121920"/>
          </a:xfrm>
          <a:prstGeom prst="rect">
            <a:avLst/>
          </a:prstGeom>
        </p:spPr>
      </p:pic>
      <p:pic>
        <p:nvPicPr>
          <p:cNvPr id="125" name="Afbeelding 124" descr="evaluatie.png"/>
          <p:cNvPicPr>
            <a:picLocks noChangeAspect="1"/>
          </p:cNvPicPr>
          <p:nvPr/>
        </p:nvPicPr>
        <p:blipFill>
          <a:blip r:embed="rId4" cstate="print"/>
          <a:stretch>
            <a:fillRect/>
          </a:stretch>
        </p:blipFill>
        <p:spPr>
          <a:xfrm>
            <a:off x="682968" y="5213413"/>
            <a:ext cx="377137" cy="612649"/>
          </a:xfrm>
          <a:prstGeom prst="rect">
            <a:avLst/>
          </a:prstGeom>
        </p:spPr>
      </p:pic>
      <p:pic>
        <p:nvPicPr>
          <p:cNvPr id="127" name="Afbeelding 126" descr="landelijk netwerk.png"/>
          <p:cNvPicPr>
            <a:picLocks noChangeAspect="1"/>
          </p:cNvPicPr>
          <p:nvPr/>
        </p:nvPicPr>
        <p:blipFill>
          <a:blip r:embed="rId5" cstate="print"/>
          <a:stretch>
            <a:fillRect/>
          </a:stretch>
        </p:blipFill>
        <p:spPr>
          <a:xfrm>
            <a:off x="526313" y="4161082"/>
            <a:ext cx="499873" cy="697935"/>
          </a:xfrm>
          <a:prstGeom prst="rect">
            <a:avLst/>
          </a:prstGeom>
        </p:spPr>
      </p:pic>
      <p:pic>
        <p:nvPicPr>
          <p:cNvPr id="128" name="Afbeelding 127" descr="werkwijze bekend.png"/>
          <p:cNvPicPr>
            <a:picLocks noChangeAspect="1"/>
          </p:cNvPicPr>
          <p:nvPr/>
        </p:nvPicPr>
        <p:blipFill>
          <a:blip r:embed="rId6" cstate="print"/>
          <a:stretch>
            <a:fillRect/>
          </a:stretch>
        </p:blipFill>
        <p:spPr>
          <a:xfrm>
            <a:off x="434381" y="3345835"/>
            <a:ext cx="781943" cy="559417"/>
          </a:xfrm>
          <a:prstGeom prst="rect">
            <a:avLst/>
          </a:prstGeom>
        </p:spPr>
      </p:pic>
      <p:sp>
        <p:nvSpPr>
          <p:cNvPr id="129" name="Rechthoek 128"/>
          <p:cNvSpPr/>
          <p:nvPr/>
        </p:nvSpPr>
        <p:spPr>
          <a:xfrm>
            <a:off x="1511660" y="1196752"/>
            <a:ext cx="6120680" cy="738664"/>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Algemeen – vervolg</a:t>
            </a:r>
            <a:br>
              <a:rPr lang="nl-NL" sz="1400" dirty="0">
                <a:latin typeface="Gill Sans Ultra Bold" pitchFamily="34" charset="0"/>
                <a:cs typeface="Arial" panose="020B0604020202020204" pitchFamily="34" charset="0"/>
              </a:rPr>
            </a:br>
            <a:r>
              <a:rPr lang="nl-NL" sz="1400" dirty="0">
                <a:latin typeface="Gill Sans Ultra Bold" pitchFamily="34" charset="0"/>
                <a:cs typeface="Arial" panose="020B0604020202020204" pitchFamily="34" charset="0"/>
              </a:rPr>
              <a:t>PLAN versus RESULTAAT</a:t>
            </a:r>
          </a:p>
          <a:p>
            <a:pPr algn="ctr"/>
            <a:endParaRPr lang="nl-NL" sz="1400" dirty="0">
              <a:solidFill>
                <a:srgbClr val="FF0000"/>
              </a:solidFill>
            </a:endParaRPr>
          </a:p>
        </p:txBody>
      </p:sp>
      <p:pic>
        <p:nvPicPr>
          <p:cNvPr id="130" name="Afbeelding 129" descr="algemeen.png"/>
          <p:cNvPicPr>
            <a:picLocks noChangeAspect="1"/>
          </p:cNvPicPr>
          <p:nvPr/>
        </p:nvPicPr>
        <p:blipFill>
          <a:blip r:embed="rId7" cstate="print"/>
          <a:stretch>
            <a:fillRect/>
          </a:stretch>
        </p:blipFill>
        <p:spPr>
          <a:xfrm>
            <a:off x="965648" y="667363"/>
            <a:ext cx="1396559" cy="999126"/>
          </a:xfrm>
          <a:prstGeom prst="rect">
            <a:avLst/>
          </a:prstGeom>
        </p:spPr>
      </p:pic>
      <p:pic>
        <p:nvPicPr>
          <p:cNvPr id="132" name="Afbeelding 131" descr="landelijk netwerk.png"/>
          <p:cNvPicPr>
            <a:picLocks noChangeAspect="1"/>
          </p:cNvPicPr>
          <p:nvPr/>
        </p:nvPicPr>
        <p:blipFill>
          <a:blip r:embed="rId8" cstate="print"/>
          <a:stretch>
            <a:fillRect/>
          </a:stretch>
        </p:blipFill>
        <p:spPr>
          <a:xfrm>
            <a:off x="454863" y="2334421"/>
            <a:ext cx="735749" cy="857025"/>
          </a:xfrm>
          <a:prstGeom prst="rect">
            <a:avLst/>
          </a:prstGeom>
        </p:spPr>
      </p:pic>
      <p:sp>
        <p:nvSpPr>
          <p:cNvPr id="3" name="Tijdelijke aanduiding voor dianummer 2">
            <a:extLst>
              <a:ext uri="{FF2B5EF4-FFF2-40B4-BE49-F238E27FC236}">
                <a16:creationId xmlns:a16="http://schemas.microsoft.com/office/drawing/2014/main" id="{870B549F-3126-44A6-B6ED-762071F50742}"/>
              </a:ext>
            </a:extLst>
          </p:cNvPr>
          <p:cNvSpPr>
            <a:spLocks noGrp="1"/>
          </p:cNvSpPr>
          <p:nvPr>
            <p:ph type="sldNum" sz="quarter" idx="12"/>
          </p:nvPr>
        </p:nvSpPr>
        <p:spPr/>
        <p:txBody>
          <a:bodyPr/>
          <a:lstStyle/>
          <a:p>
            <a:fld id="{1D056AA0-74DD-4034-BF91-72B79374FF4E}" type="slidenum">
              <a:rPr lang="nl-NL" smtClean="0"/>
              <a:pPr/>
              <a:t>15</a:t>
            </a:fld>
            <a:endParaRPr lang="nl-NL"/>
          </a:p>
        </p:txBody>
      </p:sp>
      <p:sp>
        <p:nvSpPr>
          <p:cNvPr id="42" name="Rechthoek 41">
            <a:extLst>
              <a:ext uri="{FF2B5EF4-FFF2-40B4-BE49-F238E27FC236}">
                <a16:creationId xmlns:a16="http://schemas.microsoft.com/office/drawing/2014/main" id="{639AAF07-9A84-4BF2-9043-987C9FC172DD}"/>
              </a:ext>
            </a:extLst>
          </p:cNvPr>
          <p:cNvSpPr/>
          <p:nvPr/>
        </p:nvSpPr>
        <p:spPr>
          <a:xfrm>
            <a:off x="3624247" y="5916412"/>
            <a:ext cx="2550652" cy="646331"/>
          </a:xfrm>
          <a:prstGeom prst="rect">
            <a:avLst/>
          </a:prstGeom>
        </p:spPr>
        <p:txBody>
          <a:bodyPr wrap="square">
            <a:spAutoFit/>
          </a:bodyPr>
          <a:lstStyle/>
          <a:p>
            <a:r>
              <a:rPr lang="nl-NL" sz="1200" dirty="0">
                <a:cs typeface="Arial" panose="020B0604020202020204" pitchFamily="34" charset="0"/>
              </a:rPr>
              <a:t>   = gerealiseerd </a:t>
            </a:r>
          </a:p>
          <a:p>
            <a:r>
              <a:rPr lang="nl-NL" sz="1200" dirty="0">
                <a:cs typeface="Arial" panose="020B0604020202020204" pitchFamily="34" charset="0"/>
              </a:rPr>
              <a:t>   = nog niet gerealiseerd</a:t>
            </a:r>
          </a:p>
          <a:p>
            <a:r>
              <a:rPr lang="nl-NL" sz="1200" dirty="0">
                <a:cs typeface="Arial" panose="020B0604020202020204" pitchFamily="34" charset="0"/>
              </a:rPr>
              <a:t>   = in ontwikkeling</a:t>
            </a:r>
          </a:p>
        </p:txBody>
      </p:sp>
      <p:pic>
        <p:nvPicPr>
          <p:cNvPr id="43" name="Afbeelding 42" descr="voltooid.png">
            <a:extLst>
              <a:ext uri="{FF2B5EF4-FFF2-40B4-BE49-F238E27FC236}">
                <a16:creationId xmlns:a16="http://schemas.microsoft.com/office/drawing/2014/main" id="{52F7576E-DC1B-47F7-B2AF-CE8BA2CED8EE}"/>
              </a:ext>
            </a:extLst>
          </p:cNvPr>
          <p:cNvPicPr>
            <a:picLocks noChangeAspect="1"/>
          </p:cNvPicPr>
          <p:nvPr/>
        </p:nvPicPr>
        <p:blipFill>
          <a:blip r:embed="rId3" cstate="print">
            <a:duotone>
              <a:schemeClr val="accent6">
                <a:shade val="45000"/>
                <a:satMod val="135000"/>
              </a:schemeClr>
              <a:prstClr val="white"/>
            </a:duotone>
          </a:blip>
          <a:stretch>
            <a:fillRect/>
          </a:stretch>
        </p:blipFill>
        <p:spPr>
          <a:xfrm rot="364127">
            <a:off x="3618668" y="6349835"/>
            <a:ext cx="121920" cy="121920"/>
          </a:xfrm>
          <a:prstGeom prst="rect">
            <a:avLst/>
          </a:prstGeom>
        </p:spPr>
      </p:pic>
      <p:pic>
        <p:nvPicPr>
          <p:cNvPr id="44" name="Afbeelding 43" descr="voltooid.png">
            <a:extLst>
              <a:ext uri="{FF2B5EF4-FFF2-40B4-BE49-F238E27FC236}">
                <a16:creationId xmlns:a16="http://schemas.microsoft.com/office/drawing/2014/main" id="{60D2C7FF-BB91-4316-91F6-96BCB6100ABF}"/>
              </a:ext>
            </a:extLst>
          </p:cNvPr>
          <p:cNvPicPr>
            <a:picLocks noChangeAspect="1"/>
          </p:cNvPicPr>
          <p:nvPr/>
        </p:nvPicPr>
        <p:blipFill>
          <a:blip r:embed="rId3" cstate="print"/>
          <a:stretch>
            <a:fillRect/>
          </a:stretch>
        </p:blipFill>
        <p:spPr>
          <a:xfrm>
            <a:off x="3618668" y="6170504"/>
            <a:ext cx="121920" cy="121920"/>
          </a:xfrm>
          <a:prstGeom prst="rect">
            <a:avLst/>
          </a:prstGeom>
        </p:spPr>
      </p:pic>
      <p:pic>
        <p:nvPicPr>
          <p:cNvPr id="45" name="Afbeelding 44" descr="voltooid.png">
            <a:extLst>
              <a:ext uri="{FF2B5EF4-FFF2-40B4-BE49-F238E27FC236}">
                <a16:creationId xmlns:a16="http://schemas.microsoft.com/office/drawing/2014/main" id="{C30A164A-DD0C-4566-9F58-0A8C67FCA0E1}"/>
              </a:ext>
            </a:extLst>
          </p:cNvPr>
          <p:cNvPicPr>
            <a:picLocks noChangeAspect="1"/>
          </p:cNvPicPr>
          <p:nvPr/>
        </p:nvPicPr>
        <p:blipFill>
          <a:blip r:embed="rId3" cstate="print">
            <a:duotone>
              <a:schemeClr val="accent3">
                <a:shade val="45000"/>
                <a:satMod val="135000"/>
              </a:schemeClr>
              <a:prstClr val="white"/>
            </a:duotone>
          </a:blip>
          <a:stretch>
            <a:fillRect/>
          </a:stretch>
        </p:blipFill>
        <p:spPr>
          <a:xfrm>
            <a:off x="3618668" y="6010394"/>
            <a:ext cx="121920" cy="121920"/>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1">
            <a:extLst>
              <a:ext uri="{FF2B5EF4-FFF2-40B4-BE49-F238E27FC236}">
                <a16:creationId xmlns:a16="http://schemas.microsoft.com/office/drawing/2014/main" id="{002D8A02-CBBE-4D40-AAE5-BFAD0844F26D}"/>
              </a:ext>
            </a:extLst>
          </p:cNvPr>
          <p:cNvSpPr>
            <a:spLocks noGrp="1"/>
          </p:cNvSpPr>
          <p:nvPr>
            <p:ph type="ctrTitle"/>
          </p:nvPr>
        </p:nvSpPr>
        <p:spPr>
          <a:xfrm>
            <a:off x="1224200" y="3567843"/>
            <a:ext cx="6467547" cy="1558680"/>
          </a:xfrm>
        </p:spPr>
        <p:txBody>
          <a:bodyPr anchor="ctr">
            <a:normAutofit/>
          </a:bodyPr>
          <a:lstStyle/>
          <a:p>
            <a:r>
              <a:rPr lang="nl-NL" sz="4800" dirty="0">
                <a:solidFill>
                  <a:schemeClr val="accent5">
                    <a:lumMod val="75000"/>
                  </a:schemeClr>
                </a:solidFill>
                <a:latin typeface="Gill Sans Ultra Bold Condensed" pitchFamily="34" charset="0"/>
              </a:rPr>
              <a:t>Werkplan 2021</a:t>
            </a:r>
          </a:p>
        </p:txBody>
      </p:sp>
      <p:sp>
        <p:nvSpPr>
          <p:cNvPr id="5" name="Ondertitel 2">
            <a:extLst>
              <a:ext uri="{FF2B5EF4-FFF2-40B4-BE49-F238E27FC236}">
                <a16:creationId xmlns:a16="http://schemas.microsoft.com/office/drawing/2014/main" id="{4C281440-3190-4855-ACBA-847E909E54EE}"/>
              </a:ext>
            </a:extLst>
          </p:cNvPr>
          <p:cNvSpPr>
            <a:spLocks noGrp="1"/>
          </p:cNvSpPr>
          <p:nvPr>
            <p:ph type="subTitle" idx="1"/>
          </p:nvPr>
        </p:nvSpPr>
        <p:spPr>
          <a:xfrm>
            <a:off x="1224201" y="4848821"/>
            <a:ext cx="6695599" cy="1226948"/>
          </a:xfrm>
        </p:spPr>
        <p:txBody>
          <a:bodyPr anchor="ctr">
            <a:normAutofit/>
          </a:bodyPr>
          <a:lstStyle/>
          <a:p>
            <a:r>
              <a:rPr lang="nl-NL" sz="2200" dirty="0">
                <a:solidFill>
                  <a:schemeClr val="tx1"/>
                </a:solidFill>
                <a:latin typeface="Segoe UI Black" pitchFamily="34" charset="0"/>
                <a:ea typeface="Segoe UI Black" pitchFamily="34" charset="0"/>
              </a:rPr>
              <a:t> </a:t>
            </a:r>
          </a:p>
        </p:txBody>
      </p:sp>
      <p:sp>
        <p:nvSpPr>
          <p:cNvPr id="6" name="Tekstvak 5">
            <a:extLst>
              <a:ext uri="{FF2B5EF4-FFF2-40B4-BE49-F238E27FC236}">
                <a16:creationId xmlns:a16="http://schemas.microsoft.com/office/drawing/2014/main" id="{F654598A-018F-404B-8CC1-C871A2172013}"/>
              </a:ext>
            </a:extLst>
          </p:cNvPr>
          <p:cNvSpPr txBox="1"/>
          <p:nvPr/>
        </p:nvSpPr>
        <p:spPr>
          <a:xfrm>
            <a:off x="2221992" y="4644381"/>
            <a:ext cx="5971032" cy="584775"/>
          </a:xfrm>
          <a:prstGeom prst="rect">
            <a:avLst/>
          </a:prstGeom>
          <a:noFill/>
        </p:spPr>
        <p:txBody>
          <a:bodyPr wrap="square" rtlCol="0">
            <a:spAutoFit/>
          </a:bodyPr>
          <a:lstStyle/>
          <a:p>
            <a:r>
              <a:rPr lang="nl-NL" sz="3200" i="1" dirty="0">
                <a:solidFill>
                  <a:schemeClr val="accent5">
                    <a:lumMod val="75000"/>
                  </a:schemeClr>
                </a:solidFill>
                <a:latin typeface="Gill Sans Ultra Bold Condensed" pitchFamily="34" charset="0"/>
                <a:ea typeface="+mj-ea"/>
                <a:cs typeface="+mj-cs"/>
              </a:rPr>
              <a:t>Van</a:t>
            </a:r>
            <a:r>
              <a:rPr lang="nl-NL" sz="3200" i="1" dirty="0">
                <a:solidFill>
                  <a:srgbClr val="FF0000"/>
                </a:solidFill>
              </a:rPr>
              <a:t> </a:t>
            </a:r>
            <a:r>
              <a:rPr lang="nl-NL" sz="3200" i="1" dirty="0">
                <a:solidFill>
                  <a:schemeClr val="accent5">
                    <a:lumMod val="75000"/>
                  </a:schemeClr>
                </a:solidFill>
                <a:latin typeface="Gill Sans Ultra Bold Condensed" pitchFamily="34" charset="0"/>
                <a:ea typeface="+mj-ea"/>
                <a:cs typeface="+mj-cs"/>
              </a:rPr>
              <a:t>bouwen</a:t>
            </a:r>
            <a:r>
              <a:rPr lang="nl-NL" sz="3200" i="1" dirty="0">
                <a:solidFill>
                  <a:srgbClr val="FF0000"/>
                </a:solidFill>
              </a:rPr>
              <a:t> </a:t>
            </a:r>
            <a:r>
              <a:rPr lang="nl-NL" sz="3200" i="1" dirty="0">
                <a:solidFill>
                  <a:schemeClr val="accent5">
                    <a:lumMod val="75000"/>
                  </a:schemeClr>
                </a:solidFill>
                <a:latin typeface="Gill Sans Ultra Bold Condensed" pitchFamily="34" charset="0"/>
                <a:ea typeface="+mj-ea"/>
                <a:cs typeface="+mj-cs"/>
              </a:rPr>
              <a:t>naar</a:t>
            </a:r>
            <a:r>
              <a:rPr lang="nl-NL" sz="3200" i="1" dirty="0">
                <a:solidFill>
                  <a:srgbClr val="FF0000"/>
                </a:solidFill>
              </a:rPr>
              <a:t> </a:t>
            </a:r>
            <a:r>
              <a:rPr lang="nl-NL" sz="3200" i="1" dirty="0">
                <a:solidFill>
                  <a:schemeClr val="accent5">
                    <a:lumMod val="75000"/>
                  </a:schemeClr>
                </a:solidFill>
                <a:latin typeface="Gill Sans Ultra Bold Condensed" pitchFamily="34" charset="0"/>
                <a:ea typeface="+mj-ea"/>
                <a:cs typeface="+mj-cs"/>
              </a:rPr>
              <a:t>borgen</a:t>
            </a:r>
          </a:p>
        </p:txBody>
      </p:sp>
      <p:sp>
        <p:nvSpPr>
          <p:cNvPr id="2" name="Tijdelijke aanduiding voor dianummer 1">
            <a:extLst>
              <a:ext uri="{FF2B5EF4-FFF2-40B4-BE49-F238E27FC236}">
                <a16:creationId xmlns:a16="http://schemas.microsoft.com/office/drawing/2014/main" id="{5A2AE097-8BF7-4243-A015-CF1A4C6479B7}"/>
              </a:ext>
            </a:extLst>
          </p:cNvPr>
          <p:cNvSpPr>
            <a:spLocks noGrp="1"/>
          </p:cNvSpPr>
          <p:nvPr>
            <p:ph type="sldNum" sz="quarter" idx="12"/>
          </p:nvPr>
        </p:nvSpPr>
        <p:spPr/>
        <p:txBody>
          <a:bodyPr/>
          <a:lstStyle/>
          <a:p>
            <a:fld id="{1D056AA0-74DD-4034-BF91-72B79374FF4E}" type="slidenum">
              <a:rPr lang="nl-NL" smtClean="0"/>
              <a:pPr/>
              <a:t>16</a:t>
            </a:fld>
            <a:endParaRPr lang="nl-NL"/>
          </a:p>
        </p:txBody>
      </p:sp>
      <p:pic>
        <p:nvPicPr>
          <p:cNvPr id="7" name="Afbeelding 6">
            <a:extLst>
              <a:ext uri="{FF2B5EF4-FFF2-40B4-BE49-F238E27FC236}">
                <a16:creationId xmlns:a16="http://schemas.microsoft.com/office/drawing/2014/main" id="{45B259FC-D6F6-4B56-9C79-AF9EC793D39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65014" y="440980"/>
            <a:ext cx="5233427" cy="3136398"/>
          </a:xfrm>
          <a:prstGeom prst="rect">
            <a:avLst/>
          </a:prstGeom>
        </p:spPr>
      </p:pic>
      <p:pic>
        <p:nvPicPr>
          <p:cNvPr id="10" name="Afbeelding 9" descr="8 regios.png">
            <a:extLst>
              <a:ext uri="{FF2B5EF4-FFF2-40B4-BE49-F238E27FC236}">
                <a16:creationId xmlns:a16="http://schemas.microsoft.com/office/drawing/2014/main" id="{51BE6EAB-E5A6-469D-B16F-30B81B3336D2}"/>
              </a:ext>
            </a:extLst>
          </p:cNvPr>
          <p:cNvPicPr>
            <a:picLocks noChangeAspect="1"/>
          </p:cNvPicPr>
          <p:nvPr/>
        </p:nvPicPr>
        <p:blipFill>
          <a:blip r:embed="rId3" cstate="print"/>
          <a:stretch>
            <a:fillRect/>
          </a:stretch>
        </p:blipFill>
        <p:spPr>
          <a:xfrm>
            <a:off x="6963278" y="3804690"/>
            <a:ext cx="1313443" cy="1527100"/>
          </a:xfrm>
          <a:prstGeom prst="rect">
            <a:avLst/>
          </a:prstGeom>
        </p:spPr>
      </p:pic>
    </p:spTree>
    <p:extLst>
      <p:ext uri="{BB962C8B-B14F-4D97-AF65-F5344CB8AC3E}">
        <p14:creationId xmlns:p14="http://schemas.microsoft.com/office/powerpoint/2010/main" val="27885221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 name="Rechthoek 41">
            <a:extLst>
              <a:ext uri="{FF2B5EF4-FFF2-40B4-BE49-F238E27FC236}">
                <a16:creationId xmlns:a16="http://schemas.microsoft.com/office/drawing/2014/main" id="{157B54D6-29FC-4EC6-A7CE-900CE8759FBC}"/>
              </a:ext>
            </a:extLst>
          </p:cNvPr>
          <p:cNvSpPr/>
          <p:nvPr/>
        </p:nvSpPr>
        <p:spPr>
          <a:xfrm>
            <a:off x="2495933" y="3029977"/>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41" name="Rechthoek 40">
            <a:extLst>
              <a:ext uri="{FF2B5EF4-FFF2-40B4-BE49-F238E27FC236}">
                <a16:creationId xmlns:a16="http://schemas.microsoft.com/office/drawing/2014/main" id="{2A744B04-3236-4D69-BC61-B2313BDDB3BF}"/>
              </a:ext>
            </a:extLst>
          </p:cNvPr>
          <p:cNvSpPr/>
          <p:nvPr/>
        </p:nvSpPr>
        <p:spPr>
          <a:xfrm>
            <a:off x="2509839" y="440123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2" name="Rechthoek 151">
            <a:extLst>
              <a:ext uri="{FF2B5EF4-FFF2-40B4-BE49-F238E27FC236}">
                <a16:creationId xmlns:a16="http://schemas.microsoft.com/office/drawing/2014/main" id="{F1607820-1AD7-4492-9F5A-02B3B2EE1EEF}"/>
              </a:ext>
            </a:extLst>
          </p:cNvPr>
          <p:cNvSpPr/>
          <p:nvPr/>
        </p:nvSpPr>
        <p:spPr>
          <a:xfrm>
            <a:off x="2495933" y="4020090"/>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7666645" y="2102368"/>
            <a:ext cx="959086" cy="2115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hthoek 112"/>
          <p:cNvSpPr/>
          <p:nvPr/>
        </p:nvSpPr>
        <p:spPr>
          <a:xfrm>
            <a:off x="2503321" y="5175480"/>
            <a:ext cx="6186486" cy="32098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buFont typeface="Arial" panose="020B0604020202020204" pitchFamily="34" charset="0"/>
              <a:buChar char="•"/>
            </a:pPr>
            <a:r>
              <a:rPr lang="nl-NL" sz="1200" dirty="0">
                <a:solidFill>
                  <a:schemeClr val="tx1"/>
                </a:solidFill>
                <a:cs typeface="Arial" panose="020B0604020202020204" pitchFamily="34" charset="0"/>
              </a:rPr>
              <a:t>Landelijke projectleiders hebben werkafspraken over oppakken van casuïstiek</a:t>
            </a:r>
            <a:br>
              <a:rPr lang="nl-NL" sz="1200" dirty="0">
                <a:solidFill>
                  <a:schemeClr val="tx1"/>
                </a:solidFill>
                <a:cs typeface="Arial" panose="020B0604020202020204" pitchFamily="34" charset="0"/>
              </a:rPr>
            </a:br>
            <a:r>
              <a:rPr lang="nl-NL" sz="1200" dirty="0">
                <a:solidFill>
                  <a:schemeClr val="tx1"/>
                </a:solidFill>
                <a:cs typeface="Arial" panose="020B0604020202020204" pitchFamily="34" charset="0"/>
              </a:rPr>
              <a:t>die de landsdelen overstijgt.  </a:t>
            </a:r>
          </a:p>
        </p:txBody>
      </p:sp>
      <p:sp>
        <p:nvSpPr>
          <p:cNvPr id="112" name="Rechthoek 111"/>
          <p:cNvSpPr/>
          <p:nvPr/>
        </p:nvSpPr>
        <p:spPr>
          <a:xfrm>
            <a:off x="2509839" y="4855667"/>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1" name="Rechthoek 110"/>
          <p:cNvSpPr/>
          <p:nvPr/>
        </p:nvSpPr>
        <p:spPr>
          <a:xfrm>
            <a:off x="2500314" y="263855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p:cNvSpPr/>
          <p:nvPr/>
        </p:nvSpPr>
        <p:spPr>
          <a:xfrm>
            <a:off x="2509839" y="3666756"/>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490789" y="2473845"/>
            <a:ext cx="620553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p:cNvCxnSpPr/>
          <p:nvPr/>
        </p:nvCxnSpPr>
        <p:spPr>
          <a:xfrm>
            <a:off x="7661881" y="1876449"/>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869632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Werkplan</a:t>
            </a:r>
          </a:p>
        </p:txBody>
      </p:sp>
      <p:sp>
        <p:nvSpPr>
          <p:cNvPr id="14" name="Rechthoek 13"/>
          <p:cNvSpPr/>
          <p:nvPr/>
        </p:nvSpPr>
        <p:spPr>
          <a:xfrm>
            <a:off x="1511660" y="1196752"/>
            <a:ext cx="6120680" cy="307777"/>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1. Consultatie en advies</a:t>
            </a:r>
          </a:p>
        </p:txBody>
      </p:sp>
      <p:pic>
        <p:nvPicPr>
          <p:cNvPr id="5" name="Afbeelding 4" descr="Kader.png"/>
          <p:cNvPicPr>
            <a:picLocks noChangeAspect="1"/>
          </p:cNvPicPr>
          <p:nvPr/>
        </p:nvPicPr>
        <p:blipFill>
          <a:blip r:embed="rId2" cstate="print"/>
          <a:stretch>
            <a:fillRect/>
          </a:stretch>
        </p:blipFill>
        <p:spPr>
          <a:xfrm>
            <a:off x="709262" y="507805"/>
            <a:ext cx="1918522" cy="1337019"/>
          </a:xfrm>
          <a:prstGeom prst="rect">
            <a:avLst/>
          </a:prstGeom>
        </p:spPr>
      </p:pic>
      <p:pic>
        <p:nvPicPr>
          <p:cNvPr id="6" name="Afbeelding 5" descr="Consultatie en advies.png"/>
          <p:cNvPicPr>
            <a:picLocks noChangeAspect="1"/>
          </p:cNvPicPr>
          <p:nvPr/>
        </p:nvPicPr>
        <p:blipFill>
          <a:blip r:embed="rId3" cstate="print"/>
          <a:stretch>
            <a:fillRect/>
          </a:stretch>
        </p:blipFill>
        <p:spPr>
          <a:xfrm>
            <a:off x="925286" y="876106"/>
            <a:ext cx="1524537" cy="624126"/>
          </a:xfrm>
          <a:prstGeom prst="rect">
            <a:avLst/>
          </a:prstGeom>
        </p:spPr>
      </p:pic>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483768"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3" name="Rechthoek 22"/>
          <p:cNvSpPr/>
          <p:nvPr/>
        </p:nvSpPr>
        <p:spPr>
          <a:xfrm>
            <a:off x="7639109" y="2082998"/>
            <a:ext cx="1052453"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1-1-2022</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1240839" y="2420888"/>
            <a:ext cx="1326232" cy="830997"/>
          </a:xfrm>
          <a:prstGeom prst="rect">
            <a:avLst/>
          </a:prstGeom>
        </p:spPr>
        <p:txBody>
          <a:bodyPr wrap="square">
            <a:spAutoFit/>
          </a:bodyPr>
          <a:lstStyle/>
          <a:p>
            <a:r>
              <a:rPr lang="nl-NL" sz="1200" dirty="0">
                <a:cs typeface="Arial" panose="020B0604020202020204" pitchFamily="34" charset="0"/>
              </a:rPr>
              <a:t>De beschikbare</a:t>
            </a:r>
          </a:p>
          <a:p>
            <a:r>
              <a:rPr lang="nl-NL" sz="1200" dirty="0">
                <a:cs typeface="Arial" panose="020B0604020202020204" pitchFamily="34" charset="0"/>
              </a:rPr>
              <a:t>Experts worden benut</a:t>
            </a:r>
          </a:p>
          <a:p>
            <a:endParaRPr lang="nl-NL" sz="1200" dirty="0">
              <a:cs typeface="Arial" panose="020B0604020202020204" pitchFamily="34" charset="0"/>
            </a:endParaRPr>
          </a:p>
        </p:txBody>
      </p:sp>
      <p:sp>
        <p:nvSpPr>
          <p:cNvPr id="25" name="Rechthoek 24"/>
          <p:cNvSpPr/>
          <p:nvPr/>
        </p:nvSpPr>
        <p:spPr>
          <a:xfrm>
            <a:off x="2483767" y="2420888"/>
            <a:ext cx="5191146" cy="1015663"/>
          </a:xfrm>
          <a:prstGeom prst="rect">
            <a:avLst/>
          </a:prstGeom>
        </p:spPr>
        <p:txBody>
          <a:bodyPr wrap="square">
            <a:spAutoFit/>
          </a:bodyPr>
          <a:lstStyle/>
          <a:p>
            <a:pPr>
              <a:buFont typeface="Arial" pitchFamily="34" charset="0"/>
              <a:buChar char="•"/>
            </a:pPr>
            <a:r>
              <a:rPr lang="nl-NL" sz="1200" dirty="0">
                <a:cs typeface="Arial" panose="020B0604020202020204" pitchFamily="34" charset="0"/>
              </a:rPr>
              <a:t> Experts leren elkaar kennen en zijn zichtbaar voor de Regionale Expert Teams</a:t>
            </a:r>
          </a:p>
          <a:p>
            <a:pPr>
              <a:buFont typeface="Arial" pitchFamily="34" charset="0"/>
              <a:buChar char="•"/>
            </a:pPr>
            <a:r>
              <a:rPr lang="nl-NL" sz="1200" dirty="0">
                <a:cs typeface="Arial" panose="020B0604020202020204" pitchFamily="34" charset="0"/>
              </a:rPr>
              <a:t> Door monitoring van Regionale Expert Teams de toegevoegde waarde  </a:t>
            </a:r>
            <a:br>
              <a:rPr lang="nl-NL" sz="1200" dirty="0">
                <a:cs typeface="Arial" panose="020B0604020202020204" pitchFamily="34" charset="0"/>
              </a:rPr>
            </a:br>
            <a:r>
              <a:rPr lang="nl-NL" sz="1200" dirty="0">
                <a:cs typeface="Arial" panose="020B0604020202020204" pitchFamily="34" charset="0"/>
              </a:rPr>
              <a:t>   van de inzet van super-experts zichtbaar maken. Evalueren van het effect.</a:t>
            </a:r>
          </a:p>
          <a:p>
            <a:pPr>
              <a:buFont typeface="Arial" pitchFamily="34" charset="0"/>
              <a:buChar char="•"/>
            </a:pPr>
            <a:r>
              <a:rPr lang="nl-NL" sz="1200" dirty="0">
                <a:cs typeface="Arial" panose="020B0604020202020204" pitchFamily="34" charset="0"/>
              </a:rPr>
              <a:t> Afspraken maken met CCE over deelname van CCE aan het netwerk van super-</a:t>
            </a:r>
            <a:br>
              <a:rPr lang="nl-NL" sz="1200" dirty="0">
                <a:cs typeface="Arial" panose="020B0604020202020204" pitchFamily="34" charset="0"/>
              </a:rPr>
            </a:br>
            <a:r>
              <a:rPr lang="nl-NL" sz="1200" dirty="0">
                <a:cs typeface="Arial" panose="020B0604020202020204" pitchFamily="34" charset="0"/>
              </a:rPr>
              <a:t>   experts.  </a:t>
            </a:r>
          </a:p>
        </p:txBody>
      </p:sp>
      <p:cxnSp>
        <p:nvCxnSpPr>
          <p:cNvPr id="27" name="Rechte verbindingslijn 26"/>
          <p:cNvCxnSpPr/>
          <p:nvPr/>
        </p:nvCxnSpPr>
        <p:spPr>
          <a:xfrm flipV="1">
            <a:off x="333053" y="3477180"/>
            <a:ext cx="8363272" cy="248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hthoek 29"/>
          <p:cNvSpPr/>
          <p:nvPr/>
        </p:nvSpPr>
        <p:spPr>
          <a:xfrm>
            <a:off x="1240839" y="3615312"/>
            <a:ext cx="1326232" cy="1200329"/>
          </a:xfrm>
          <a:prstGeom prst="rect">
            <a:avLst/>
          </a:prstGeom>
        </p:spPr>
        <p:txBody>
          <a:bodyPr wrap="square">
            <a:spAutoFit/>
          </a:bodyPr>
          <a:lstStyle/>
          <a:p>
            <a:r>
              <a:rPr lang="nl-NL" sz="1200" dirty="0">
                <a:cs typeface="Arial" panose="020B0604020202020204" pitchFamily="34" charset="0"/>
              </a:rPr>
              <a:t>De inzet van procesregisseurs is regionaal en bovenregionaal geborgd</a:t>
            </a:r>
          </a:p>
          <a:p>
            <a:endParaRPr lang="nl-NL" sz="1200" dirty="0">
              <a:cs typeface="Arial" panose="020B0604020202020204" pitchFamily="34" charset="0"/>
            </a:endParaRPr>
          </a:p>
        </p:txBody>
      </p:sp>
      <p:sp>
        <p:nvSpPr>
          <p:cNvPr id="31" name="Rechthoek 30"/>
          <p:cNvSpPr/>
          <p:nvPr/>
        </p:nvSpPr>
        <p:spPr>
          <a:xfrm>
            <a:off x="2483767" y="3615312"/>
            <a:ext cx="5148569" cy="1200329"/>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Afspraken maken met Regionale Expert Teams over ontwikkeling rol procesregisseur in regio   </a:t>
            </a:r>
          </a:p>
          <a:p>
            <a:pPr marL="90488" indent="-90488">
              <a:buFont typeface="Arial" pitchFamily="34" charset="0"/>
              <a:buChar char="•"/>
            </a:pPr>
            <a:r>
              <a:rPr lang="nl-NL" sz="1200" dirty="0">
                <a:cs typeface="Arial" panose="020B0604020202020204" pitchFamily="34" charset="0"/>
              </a:rPr>
              <a:t>Afspraken maken met Regionale Expert Teams over inzet en rol bovenregionale procesregisseurs</a:t>
            </a:r>
          </a:p>
          <a:p>
            <a:pPr marL="90488" indent="-90488">
              <a:buFont typeface="Arial" pitchFamily="34" charset="0"/>
              <a:buChar char="•"/>
            </a:pPr>
            <a:r>
              <a:rPr lang="nl-NL" sz="1200" dirty="0">
                <a:cs typeface="Arial" panose="020B0604020202020204" pitchFamily="34" charset="0"/>
              </a:rPr>
              <a:t>Bovenregionale procesregisseurs bieden hulp bij het oplossen van complexe casuïstiek in jeugdhulpregio’s, bovenregionaal en tussen landsdelen.</a:t>
            </a:r>
          </a:p>
        </p:txBody>
      </p:sp>
      <p:cxnSp>
        <p:nvCxnSpPr>
          <p:cNvPr id="32" name="Rechte verbindingslijn 31"/>
          <p:cNvCxnSpPr/>
          <p:nvPr/>
        </p:nvCxnSpPr>
        <p:spPr>
          <a:xfrm>
            <a:off x="323528" y="4791448"/>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1240839" y="4791448"/>
            <a:ext cx="1326232" cy="830997"/>
          </a:xfrm>
          <a:prstGeom prst="rect">
            <a:avLst/>
          </a:prstGeom>
        </p:spPr>
        <p:txBody>
          <a:bodyPr wrap="square">
            <a:spAutoFit/>
          </a:bodyPr>
          <a:lstStyle/>
          <a:p>
            <a:r>
              <a:rPr lang="nl-NL" sz="1200" dirty="0">
                <a:cs typeface="Arial" panose="020B0604020202020204" pitchFamily="34" charset="0"/>
              </a:rPr>
              <a:t>Het landelijk expertisenetwerk</a:t>
            </a:r>
          </a:p>
          <a:p>
            <a:r>
              <a:rPr lang="nl-NL" sz="1200" dirty="0">
                <a:cs typeface="Arial" panose="020B0604020202020204" pitchFamily="34" charset="0"/>
              </a:rPr>
              <a:t>is beschikbaar</a:t>
            </a:r>
          </a:p>
          <a:p>
            <a:endParaRPr lang="nl-NL" sz="1200" dirty="0">
              <a:cs typeface="Arial" panose="020B0604020202020204" pitchFamily="34" charset="0"/>
            </a:endParaRPr>
          </a:p>
        </p:txBody>
      </p:sp>
      <p:sp>
        <p:nvSpPr>
          <p:cNvPr id="35" name="Rechthoek 34"/>
          <p:cNvSpPr/>
          <p:nvPr/>
        </p:nvSpPr>
        <p:spPr>
          <a:xfrm>
            <a:off x="2483767" y="4791448"/>
            <a:ext cx="5069173" cy="276999"/>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Beschikbaarheid landelijke expertise is bekend bij Regionale Expert Teams </a:t>
            </a:r>
          </a:p>
        </p:txBody>
      </p:sp>
      <p:cxnSp>
        <p:nvCxnSpPr>
          <p:cNvPr id="36" name="Rechte verbindingslijn 35"/>
          <p:cNvCxnSpPr/>
          <p:nvPr/>
        </p:nvCxnSpPr>
        <p:spPr>
          <a:xfrm>
            <a:off x="319147" y="5824704"/>
            <a:ext cx="8363272"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126" name="Afbeelding 125" descr="experts verbonden.png"/>
          <p:cNvPicPr>
            <a:picLocks noChangeAspect="1"/>
          </p:cNvPicPr>
          <p:nvPr/>
        </p:nvPicPr>
        <p:blipFill>
          <a:blip r:embed="rId4" cstate="print"/>
          <a:stretch>
            <a:fillRect/>
          </a:stretch>
        </p:blipFill>
        <p:spPr>
          <a:xfrm>
            <a:off x="477298" y="2479170"/>
            <a:ext cx="655675" cy="517274"/>
          </a:xfrm>
          <a:prstGeom prst="rect">
            <a:avLst/>
          </a:prstGeom>
        </p:spPr>
      </p:pic>
      <p:pic>
        <p:nvPicPr>
          <p:cNvPr id="128" name="Afbeelding 127" descr="werkwijze bekend.png"/>
          <p:cNvPicPr>
            <a:picLocks noChangeAspect="1"/>
          </p:cNvPicPr>
          <p:nvPr/>
        </p:nvPicPr>
        <p:blipFill>
          <a:blip r:embed="rId5" cstate="print"/>
          <a:stretch>
            <a:fillRect/>
          </a:stretch>
        </p:blipFill>
        <p:spPr>
          <a:xfrm>
            <a:off x="496301" y="3677794"/>
            <a:ext cx="677494" cy="568293"/>
          </a:xfrm>
          <a:prstGeom prst="rect">
            <a:avLst/>
          </a:prstGeom>
        </p:spPr>
      </p:pic>
      <p:pic>
        <p:nvPicPr>
          <p:cNvPr id="130" name="Afbeelding 129" descr="G7 landelijk.png"/>
          <p:cNvPicPr>
            <a:picLocks noChangeAspect="1"/>
          </p:cNvPicPr>
          <p:nvPr/>
        </p:nvPicPr>
        <p:blipFill>
          <a:blip r:embed="rId6" cstate="print"/>
          <a:stretch>
            <a:fillRect/>
          </a:stretch>
        </p:blipFill>
        <p:spPr>
          <a:xfrm>
            <a:off x="393380" y="4877371"/>
            <a:ext cx="732635" cy="854965"/>
          </a:xfrm>
          <a:prstGeom prst="rect">
            <a:avLst/>
          </a:prstGeom>
        </p:spPr>
      </p:pic>
      <p:sp>
        <p:nvSpPr>
          <p:cNvPr id="3" name="Tijdelijke aanduiding voor dianummer 2">
            <a:extLst>
              <a:ext uri="{FF2B5EF4-FFF2-40B4-BE49-F238E27FC236}">
                <a16:creationId xmlns:a16="http://schemas.microsoft.com/office/drawing/2014/main" id="{7457C7A0-7A9D-49BB-B52E-690A295CE0A7}"/>
              </a:ext>
            </a:extLst>
          </p:cNvPr>
          <p:cNvSpPr>
            <a:spLocks noGrp="1"/>
          </p:cNvSpPr>
          <p:nvPr>
            <p:ph type="sldNum" sz="quarter" idx="12"/>
          </p:nvPr>
        </p:nvSpPr>
        <p:spPr/>
        <p:txBody>
          <a:bodyPr/>
          <a:lstStyle/>
          <a:p>
            <a:fld id="{1D056AA0-74DD-4034-BF91-72B79374FF4E}" type="slidenum">
              <a:rPr lang="nl-NL" smtClean="0"/>
              <a:pPr/>
              <a:t>17</a:t>
            </a:fld>
            <a:endParaRPr lang="nl-NL"/>
          </a:p>
        </p:txBody>
      </p:sp>
    </p:spTree>
    <p:extLst>
      <p:ext uri="{BB962C8B-B14F-4D97-AF65-F5344CB8AC3E}">
        <p14:creationId xmlns:p14="http://schemas.microsoft.com/office/powerpoint/2010/main" val="13862936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hthoek 33">
            <a:extLst>
              <a:ext uri="{FF2B5EF4-FFF2-40B4-BE49-F238E27FC236}">
                <a16:creationId xmlns:a16="http://schemas.microsoft.com/office/drawing/2014/main" id="{228E3205-6480-4467-A5AC-04D2953A3FC0}"/>
              </a:ext>
            </a:extLst>
          </p:cNvPr>
          <p:cNvSpPr/>
          <p:nvPr/>
        </p:nvSpPr>
        <p:spPr>
          <a:xfrm>
            <a:off x="2480820" y="6099377"/>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10272E5B-9E15-4EA6-932E-1D46265E95C4}"/>
              </a:ext>
            </a:extLst>
          </p:cNvPr>
          <p:cNvSpPr/>
          <p:nvPr/>
        </p:nvSpPr>
        <p:spPr>
          <a:xfrm>
            <a:off x="2490789" y="4129419"/>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 name="Rechthoek 29">
            <a:extLst>
              <a:ext uri="{FF2B5EF4-FFF2-40B4-BE49-F238E27FC236}">
                <a16:creationId xmlns:a16="http://schemas.microsoft.com/office/drawing/2014/main" id="{DC25650D-3266-44B7-A771-8DBC8FD8771C}"/>
              </a:ext>
            </a:extLst>
          </p:cNvPr>
          <p:cNvSpPr/>
          <p:nvPr/>
        </p:nvSpPr>
        <p:spPr>
          <a:xfrm>
            <a:off x="2490789" y="3741259"/>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7620000" y="2102368"/>
            <a:ext cx="1062038" cy="2438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hthoek 112"/>
          <p:cNvSpPr/>
          <p:nvPr/>
        </p:nvSpPr>
        <p:spPr>
          <a:xfrm>
            <a:off x="2480820" y="5391436"/>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509839" y="4779862"/>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nl-NL" dirty="0"/>
          </a:p>
        </p:txBody>
      </p:sp>
      <p:sp>
        <p:nvSpPr>
          <p:cNvPr id="111" name="Rechthoek 110"/>
          <p:cNvSpPr/>
          <p:nvPr/>
        </p:nvSpPr>
        <p:spPr>
          <a:xfrm>
            <a:off x="2509839" y="3218942"/>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499906" y="2862724"/>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490789" y="2473845"/>
            <a:ext cx="620553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p:cNvCxnSpPr/>
          <p:nvPr/>
        </p:nvCxnSpPr>
        <p:spPr>
          <a:xfrm>
            <a:off x="7632340" y="1793124"/>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Werkplan</a:t>
            </a:r>
          </a:p>
        </p:txBody>
      </p:sp>
      <p:sp>
        <p:nvSpPr>
          <p:cNvPr id="14" name="Rechthoek 13"/>
          <p:cNvSpPr/>
          <p:nvPr/>
        </p:nvSpPr>
        <p:spPr>
          <a:xfrm>
            <a:off x="1511660" y="1196752"/>
            <a:ext cx="6120680" cy="954107"/>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2. Organiseren van hulp</a:t>
            </a:r>
          </a:p>
          <a:p>
            <a:pPr algn="ctr"/>
            <a:r>
              <a:rPr lang="nl-NL" sz="1400" dirty="0">
                <a:latin typeface="Gill Sans Ultra Bold" pitchFamily="34" charset="0"/>
                <a:cs typeface="Arial" panose="020B0604020202020204" pitchFamily="34" charset="0"/>
              </a:rPr>
              <a:t> </a:t>
            </a:r>
          </a:p>
          <a:p>
            <a:pPr algn="ctr"/>
            <a:endParaRPr lang="nl-NL" sz="1400" dirty="0">
              <a:latin typeface="Gill Sans Ultra Bold" pitchFamily="34" charset="0"/>
              <a:cs typeface="Arial" panose="020B0604020202020204" pitchFamily="34" charset="0"/>
            </a:endParaRPr>
          </a:p>
          <a:p>
            <a:pPr algn="ctr"/>
            <a:endParaRPr lang="nl-NL" sz="1400" dirty="0">
              <a:solidFill>
                <a:srgbClr val="FF0000"/>
              </a:solidFill>
            </a:endParaRPr>
          </a:p>
        </p:txBody>
      </p:sp>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483768"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1" name="Rechthoek 20"/>
          <p:cNvSpPr/>
          <p:nvPr/>
        </p:nvSpPr>
        <p:spPr>
          <a:xfrm>
            <a:off x="5364088" y="2071881"/>
            <a:ext cx="7200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2020</a:t>
            </a:r>
            <a:endParaRPr lang="nl-NL" sz="1200" b="1" dirty="0">
              <a:solidFill>
                <a:schemeClr val="bg1"/>
              </a:solidFill>
              <a:latin typeface="Segoe UI Black" pitchFamily="34" charset="0"/>
              <a:ea typeface="Segoe UI Black" pitchFamily="34" charset="0"/>
            </a:endParaRPr>
          </a:p>
        </p:txBody>
      </p:sp>
      <p:sp>
        <p:nvSpPr>
          <p:cNvPr id="23" name="Rechthoek 22"/>
          <p:cNvSpPr/>
          <p:nvPr/>
        </p:nvSpPr>
        <p:spPr>
          <a:xfrm>
            <a:off x="7620000" y="2071881"/>
            <a:ext cx="11669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1-1-2022</a:t>
            </a:r>
            <a:endParaRPr lang="nl-NL" sz="1200" b="1" dirty="0">
              <a:solidFill>
                <a:schemeClr val="bg1"/>
              </a:solidFill>
              <a:latin typeface="Segoe UI Black" pitchFamily="34" charset="0"/>
              <a:ea typeface="Segoe UI Black" pitchFamily="34" charset="0"/>
            </a:endParaRPr>
          </a:p>
        </p:txBody>
      </p:sp>
      <p:cxnSp>
        <p:nvCxnSpPr>
          <p:cNvPr id="32" name="Rechte verbindingslijn 31"/>
          <p:cNvCxnSpPr/>
          <p:nvPr/>
        </p:nvCxnSpPr>
        <p:spPr>
          <a:xfrm>
            <a:off x="304478" y="4541075"/>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384598" y="3113385"/>
            <a:ext cx="1907257" cy="1015663"/>
          </a:xfrm>
          <a:prstGeom prst="rect">
            <a:avLst/>
          </a:prstGeom>
        </p:spPr>
        <p:txBody>
          <a:bodyPr wrap="square">
            <a:spAutoFit/>
          </a:bodyPr>
          <a:lstStyle/>
          <a:p>
            <a:r>
              <a:rPr lang="nl-NL" sz="1200" dirty="0">
                <a:cs typeface="Arial" panose="020B0604020202020204" pitchFamily="34" charset="0"/>
              </a:rPr>
              <a:t>Er is een beter kwalitatief en kwantitatief inzicht in </a:t>
            </a:r>
            <a:r>
              <a:rPr lang="nl-NL" sz="1200" i="1" dirty="0">
                <a:cs typeface="Arial" panose="020B0604020202020204" pitchFamily="34" charset="0"/>
              </a:rPr>
              <a:t>hiaten in het zorglandschap </a:t>
            </a:r>
            <a:r>
              <a:rPr lang="nl-NL" sz="1200" dirty="0">
                <a:cs typeface="Arial" panose="020B0604020202020204" pitchFamily="34" charset="0"/>
              </a:rPr>
              <a:t>in Gelderland</a:t>
            </a:r>
          </a:p>
          <a:p>
            <a:endParaRPr lang="nl-NL" sz="1200" dirty="0">
              <a:cs typeface="Arial" panose="020B0604020202020204" pitchFamily="34" charset="0"/>
            </a:endParaRPr>
          </a:p>
        </p:txBody>
      </p:sp>
      <p:sp>
        <p:nvSpPr>
          <p:cNvPr id="25" name="Rechthoek 24"/>
          <p:cNvSpPr/>
          <p:nvPr/>
        </p:nvSpPr>
        <p:spPr>
          <a:xfrm>
            <a:off x="2483767" y="2420888"/>
            <a:ext cx="5052336" cy="2308324"/>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Aanbieders, gemeenten, </a:t>
            </a:r>
            <a:r>
              <a:rPr lang="nl-NL" sz="1200" dirty="0" err="1">
                <a:cs typeface="Arial" panose="020B0604020202020204" pitchFamily="34" charset="0"/>
              </a:rPr>
              <a:t>GI’s</a:t>
            </a:r>
            <a:r>
              <a:rPr lang="nl-NL" sz="1200" dirty="0">
                <a:cs typeface="Arial" panose="020B0604020202020204" pitchFamily="34" charset="0"/>
              </a:rPr>
              <a:t> en ervaringsdeskundigen werken samen in de uitwerking van de hiaten op basis van ‘Rode Draden’ in Gelderland </a:t>
            </a:r>
          </a:p>
          <a:p>
            <a:pPr marL="90488" indent="-90488">
              <a:buFont typeface="Arial" pitchFamily="34" charset="0"/>
              <a:buChar char="•"/>
            </a:pPr>
            <a:r>
              <a:rPr lang="nl-NL" sz="1200" dirty="0">
                <a:cs typeface="Arial" panose="020B0604020202020204" pitchFamily="34" charset="0"/>
              </a:rPr>
              <a:t>We analysen de gegevens van de monitoring set in de 7 jeugdhulpregio’s en leren van de vraagstukken van jeugdigen wat er nodig is. </a:t>
            </a:r>
          </a:p>
          <a:p>
            <a:pPr marL="90488" indent="-90488">
              <a:buFont typeface="Arial" pitchFamily="34" charset="0"/>
              <a:buChar char="•"/>
            </a:pPr>
            <a:r>
              <a:rPr lang="nl-NL" sz="1200" dirty="0">
                <a:cs typeface="Arial" panose="020B0604020202020204" pitchFamily="34" charset="0"/>
              </a:rPr>
              <a:t>G7 geeft betekenis aan de beschikbare informatie en maakt keuzes om aanbieders uit te nodigen om met voorstellen te komen om de hiaten op te lossen. We bekostigen (deels) de opstartkosten en eventuele lege bedden.</a:t>
            </a:r>
          </a:p>
          <a:p>
            <a:pPr marL="90488" indent="-90488">
              <a:buFont typeface="Arial" pitchFamily="34" charset="0"/>
              <a:buChar char="•"/>
            </a:pPr>
            <a:r>
              <a:rPr lang="nl-NL" sz="1200" dirty="0">
                <a:cs typeface="Arial" panose="020B0604020202020204" pitchFamily="34" charset="0"/>
              </a:rPr>
              <a:t>We regelen overbruggingsfinanciering voor knellende casuïstiek en lossen de financiering daarna op met de betrokkenen.  </a:t>
            </a:r>
          </a:p>
          <a:p>
            <a:pPr marL="90488" indent="-90488">
              <a:buFont typeface="Arial" pitchFamily="34" charset="0"/>
              <a:buChar char="•"/>
            </a:pPr>
            <a:r>
              <a:rPr lang="nl-NL" sz="1200" dirty="0">
                <a:cs typeface="Arial" panose="020B0604020202020204" pitchFamily="34" charset="0"/>
              </a:rPr>
              <a:t>In G7 verband inhoudelijke uitwisseling en samenwerking rondom essentiële functies. </a:t>
            </a:r>
          </a:p>
          <a:p>
            <a:endParaRPr lang="nl-NL" sz="1200" dirty="0">
              <a:cs typeface="Arial" panose="020B0604020202020204" pitchFamily="34" charset="0"/>
            </a:endParaRPr>
          </a:p>
        </p:txBody>
      </p:sp>
      <p:pic>
        <p:nvPicPr>
          <p:cNvPr id="129" name="Afbeelding 128" descr="werkwijze bekend.png"/>
          <p:cNvPicPr>
            <a:picLocks noChangeAspect="1"/>
          </p:cNvPicPr>
          <p:nvPr/>
        </p:nvPicPr>
        <p:blipFill>
          <a:blip r:embed="rId2" cstate="print"/>
          <a:stretch>
            <a:fillRect/>
          </a:stretch>
        </p:blipFill>
        <p:spPr>
          <a:xfrm>
            <a:off x="729391" y="2235020"/>
            <a:ext cx="1226869" cy="823401"/>
          </a:xfrm>
          <a:prstGeom prst="rect">
            <a:avLst/>
          </a:prstGeom>
        </p:spPr>
      </p:pic>
      <p:sp>
        <p:nvSpPr>
          <p:cNvPr id="3" name="Tijdelijke aanduiding voor dianummer 2">
            <a:extLst>
              <a:ext uri="{FF2B5EF4-FFF2-40B4-BE49-F238E27FC236}">
                <a16:creationId xmlns:a16="http://schemas.microsoft.com/office/drawing/2014/main" id="{7F2E824D-15C2-4B4B-BE7F-59DBE5D7FDD3}"/>
              </a:ext>
            </a:extLst>
          </p:cNvPr>
          <p:cNvSpPr>
            <a:spLocks noGrp="1"/>
          </p:cNvSpPr>
          <p:nvPr>
            <p:ph type="sldNum" sz="quarter" idx="12"/>
          </p:nvPr>
        </p:nvSpPr>
        <p:spPr/>
        <p:txBody>
          <a:bodyPr/>
          <a:lstStyle/>
          <a:p>
            <a:fld id="{1D056AA0-74DD-4034-BF91-72B79374FF4E}" type="slidenum">
              <a:rPr lang="nl-NL" smtClean="0"/>
              <a:pPr/>
              <a:t>18</a:t>
            </a:fld>
            <a:endParaRPr lang="nl-NL"/>
          </a:p>
        </p:txBody>
      </p:sp>
      <p:pic>
        <p:nvPicPr>
          <p:cNvPr id="24" name="Afbeelding 23" descr="Kader.png">
            <a:extLst>
              <a:ext uri="{FF2B5EF4-FFF2-40B4-BE49-F238E27FC236}">
                <a16:creationId xmlns:a16="http://schemas.microsoft.com/office/drawing/2014/main" id="{DA6A8A7E-AD9E-4C92-B35A-658B8908927A}"/>
              </a:ext>
            </a:extLst>
          </p:cNvPr>
          <p:cNvPicPr>
            <a:picLocks noChangeAspect="1"/>
          </p:cNvPicPr>
          <p:nvPr/>
        </p:nvPicPr>
        <p:blipFill>
          <a:blip r:embed="rId3" cstate="print"/>
          <a:stretch>
            <a:fillRect/>
          </a:stretch>
        </p:blipFill>
        <p:spPr>
          <a:xfrm>
            <a:off x="709262" y="507805"/>
            <a:ext cx="1918522" cy="1337019"/>
          </a:xfrm>
          <a:prstGeom prst="rect">
            <a:avLst/>
          </a:prstGeom>
        </p:spPr>
      </p:pic>
      <p:pic>
        <p:nvPicPr>
          <p:cNvPr id="26" name="Afbeelding 25" descr="Organiseren van zorg.png">
            <a:extLst>
              <a:ext uri="{FF2B5EF4-FFF2-40B4-BE49-F238E27FC236}">
                <a16:creationId xmlns:a16="http://schemas.microsoft.com/office/drawing/2014/main" id="{FBF0E11D-37F3-41E7-9CA7-2FCD119C97C4}"/>
              </a:ext>
            </a:extLst>
          </p:cNvPr>
          <p:cNvPicPr>
            <a:picLocks noChangeAspect="1"/>
          </p:cNvPicPr>
          <p:nvPr/>
        </p:nvPicPr>
        <p:blipFill>
          <a:blip r:embed="rId4" cstate="print"/>
          <a:stretch>
            <a:fillRect/>
          </a:stretch>
        </p:blipFill>
        <p:spPr>
          <a:xfrm>
            <a:off x="967365" y="764704"/>
            <a:ext cx="1372387" cy="864096"/>
          </a:xfrm>
          <a:prstGeom prst="rect">
            <a:avLst/>
          </a:prstGeom>
        </p:spPr>
      </p:pic>
      <p:sp>
        <p:nvSpPr>
          <p:cNvPr id="27" name="Rechthoek 26">
            <a:extLst>
              <a:ext uri="{FF2B5EF4-FFF2-40B4-BE49-F238E27FC236}">
                <a16:creationId xmlns:a16="http://schemas.microsoft.com/office/drawing/2014/main" id="{3EDA0A10-D325-4D9E-B541-F130C81876F1}"/>
              </a:ext>
            </a:extLst>
          </p:cNvPr>
          <p:cNvSpPr/>
          <p:nvPr/>
        </p:nvSpPr>
        <p:spPr>
          <a:xfrm>
            <a:off x="527087" y="5426256"/>
            <a:ext cx="1640558" cy="646331"/>
          </a:xfrm>
          <a:prstGeom prst="rect">
            <a:avLst/>
          </a:prstGeom>
        </p:spPr>
        <p:txBody>
          <a:bodyPr wrap="square">
            <a:spAutoFit/>
          </a:bodyPr>
          <a:lstStyle/>
          <a:p>
            <a:r>
              <a:rPr lang="nl-NL" sz="1200" dirty="0">
                <a:cs typeface="Arial" panose="020B0604020202020204" pitchFamily="34" charset="0"/>
              </a:rPr>
              <a:t>We maken de Jeugdzorg Plus overbodig</a:t>
            </a:r>
          </a:p>
        </p:txBody>
      </p:sp>
      <p:pic>
        <p:nvPicPr>
          <p:cNvPr id="28" name="Afbeelding 27" descr="werkwijze bekend.png">
            <a:extLst>
              <a:ext uri="{FF2B5EF4-FFF2-40B4-BE49-F238E27FC236}">
                <a16:creationId xmlns:a16="http://schemas.microsoft.com/office/drawing/2014/main" id="{3E68121F-DD1B-43A4-B028-DCEB77E945EC}"/>
              </a:ext>
            </a:extLst>
          </p:cNvPr>
          <p:cNvPicPr>
            <a:picLocks noChangeAspect="1"/>
          </p:cNvPicPr>
          <p:nvPr/>
        </p:nvPicPr>
        <p:blipFill>
          <a:blip r:embed="rId5" cstate="print"/>
          <a:stretch>
            <a:fillRect/>
          </a:stretch>
        </p:blipFill>
        <p:spPr>
          <a:xfrm>
            <a:off x="617689" y="4602855"/>
            <a:ext cx="1137696" cy="823401"/>
          </a:xfrm>
          <a:prstGeom prst="rect">
            <a:avLst/>
          </a:prstGeom>
        </p:spPr>
      </p:pic>
      <p:sp>
        <p:nvSpPr>
          <p:cNvPr id="29" name="Rechthoek 28">
            <a:extLst>
              <a:ext uri="{FF2B5EF4-FFF2-40B4-BE49-F238E27FC236}">
                <a16:creationId xmlns:a16="http://schemas.microsoft.com/office/drawing/2014/main" id="{F402EF07-F835-438D-9C9D-F34F026C119D}"/>
              </a:ext>
            </a:extLst>
          </p:cNvPr>
          <p:cNvSpPr/>
          <p:nvPr/>
        </p:nvSpPr>
        <p:spPr>
          <a:xfrm>
            <a:off x="2499906" y="4751738"/>
            <a:ext cx="5052336" cy="2123658"/>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We maken afspraken met de initiatiefnemers van bovenregionale voorzieningen voor hele specifieke doelgroepen, om deze beschikbaar te houden voor Gelderse jongeren.</a:t>
            </a:r>
          </a:p>
          <a:p>
            <a:pPr marL="90488" indent="-90488">
              <a:buFont typeface="Arial" pitchFamily="34" charset="0"/>
              <a:buChar char="•"/>
            </a:pPr>
            <a:r>
              <a:rPr lang="nl-NL" sz="1200" dirty="0">
                <a:cs typeface="Arial" panose="020B0604020202020204" pitchFamily="34" charset="0"/>
              </a:rPr>
              <a:t> We onderzoeken welke Gelderse jongeren in de Jeugdzorg Plus en de 3 milieu voorzieningen niet kunnen doorstromen vanwege ontbrekend aanbod. We toetsen of de bovenregionale voorzieningen, of ambulante initiatieven passend zijn voor deze jeugdigen zodat ze kunnen uitstromen.    </a:t>
            </a:r>
          </a:p>
          <a:p>
            <a:pPr marL="90488" indent="-90488">
              <a:buFont typeface="Arial" pitchFamily="34" charset="0"/>
              <a:buChar char="•"/>
            </a:pPr>
            <a:r>
              <a:rPr lang="nl-NL" sz="1200" dirty="0">
                <a:cs typeface="Arial" panose="020B0604020202020204" pitchFamily="34" charset="0"/>
              </a:rPr>
              <a:t>We werken met alle betrokkenen intensief samen om beter maatwerk te organiseren zodat we instroom in </a:t>
            </a:r>
            <a:r>
              <a:rPr lang="nl-NL" sz="1200" dirty="0" err="1">
                <a:cs typeface="Arial" panose="020B0604020202020204" pitchFamily="34" charset="0"/>
              </a:rPr>
              <a:t>JeugdzorgPlus</a:t>
            </a:r>
            <a:r>
              <a:rPr lang="nl-NL" sz="1200" dirty="0">
                <a:cs typeface="Arial" panose="020B0604020202020204" pitchFamily="34" charset="0"/>
              </a:rPr>
              <a:t> voorkomen. </a:t>
            </a:r>
          </a:p>
          <a:p>
            <a:endParaRPr lang="nl-NL" sz="1200" dirty="0">
              <a:cs typeface="Arial" panose="020B0604020202020204" pitchFamily="34" charset="0"/>
            </a:endParaRPr>
          </a:p>
          <a:p>
            <a:endParaRPr lang="nl-NL" sz="1200" dirty="0">
              <a:cs typeface="Arial" panose="020B0604020202020204" pitchFamily="34" charset="0"/>
            </a:endParaRPr>
          </a:p>
        </p:txBody>
      </p:sp>
    </p:spTree>
    <p:extLst>
      <p:ext uri="{BB962C8B-B14F-4D97-AF65-F5344CB8AC3E}">
        <p14:creationId xmlns:p14="http://schemas.microsoft.com/office/powerpoint/2010/main" val="487163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Rechthoek 27">
            <a:extLst>
              <a:ext uri="{FF2B5EF4-FFF2-40B4-BE49-F238E27FC236}">
                <a16:creationId xmlns:a16="http://schemas.microsoft.com/office/drawing/2014/main" id="{0A093029-B204-4FCE-973E-DB75EA874786}"/>
              </a:ext>
            </a:extLst>
          </p:cNvPr>
          <p:cNvSpPr/>
          <p:nvPr/>
        </p:nvSpPr>
        <p:spPr>
          <a:xfrm>
            <a:off x="2098584" y="4900411"/>
            <a:ext cx="6592159" cy="145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64" name="Rechthoek 63"/>
          <p:cNvSpPr/>
          <p:nvPr/>
        </p:nvSpPr>
        <p:spPr>
          <a:xfrm>
            <a:off x="2082823" y="5825535"/>
            <a:ext cx="6592159" cy="14549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58" name="Rechthoek 57"/>
          <p:cNvSpPr/>
          <p:nvPr/>
        </p:nvSpPr>
        <p:spPr>
          <a:xfrm>
            <a:off x="2069254" y="4554451"/>
            <a:ext cx="6621489" cy="15620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7390590" y="1937775"/>
            <a:ext cx="1291447" cy="232309"/>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069254" y="3263075"/>
            <a:ext cx="6605725" cy="14453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dirty="0"/>
          </a:p>
        </p:txBody>
      </p:sp>
      <p:sp>
        <p:nvSpPr>
          <p:cNvPr id="110" name="Rechthoek 109"/>
          <p:cNvSpPr/>
          <p:nvPr/>
        </p:nvSpPr>
        <p:spPr>
          <a:xfrm>
            <a:off x="2108874" y="3962957"/>
            <a:ext cx="6587636" cy="146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054016" y="2897972"/>
            <a:ext cx="6620966" cy="1403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082823" y="2327541"/>
            <a:ext cx="6607921" cy="1461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 name="Groep 72"/>
          <p:cNvGrpSpPr/>
          <p:nvPr/>
        </p:nvGrpSpPr>
        <p:grpSpPr>
          <a:xfrm>
            <a:off x="7392876" y="1786541"/>
            <a:ext cx="1297869" cy="4652328"/>
            <a:chOff x="7392876" y="1772253"/>
            <a:chExt cx="1297869" cy="4373324"/>
          </a:xfrm>
        </p:grpSpPr>
        <p:cxnSp>
          <p:nvCxnSpPr>
            <p:cNvPr id="39" name="Rechte verbindingslijn 38"/>
            <p:cNvCxnSpPr/>
            <p:nvPr/>
          </p:nvCxnSpPr>
          <p:spPr>
            <a:xfrm>
              <a:off x="7392876"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grp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Werkplan</a:t>
            </a:r>
          </a:p>
        </p:txBody>
      </p:sp>
      <p:sp>
        <p:nvSpPr>
          <p:cNvPr id="7" name="Rechthoek 6"/>
          <p:cNvSpPr/>
          <p:nvPr/>
        </p:nvSpPr>
        <p:spPr>
          <a:xfrm>
            <a:off x="445418" y="1824248"/>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145595" y="1824248"/>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1" name="Rechthoek 20"/>
          <p:cNvSpPr/>
          <p:nvPr/>
        </p:nvSpPr>
        <p:spPr>
          <a:xfrm>
            <a:off x="5364088" y="2071881"/>
            <a:ext cx="7200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2020</a:t>
            </a:r>
            <a:endParaRPr lang="nl-NL" sz="1200" b="1" dirty="0">
              <a:solidFill>
                <a:schemeClr val="bg1"/>
              </a:solidFill>
              <a:latin typeface="Segoe UI Black" pitchFamily="34" charset="0"/>
              <a:ea typeface="Segoe UI Black" pitchFamily="34" charset="0"/>
            </a:endParaRPr>
          </a:p>
        </p:txBody>
      </p:sp>
      <p:sp>
        <p:nvSpPr>
          <p:cNvPr id="23" name="Rechthoek 22"/>
          <p:cNvSpPr/>
          <p:nvPr/>
        </p:nvSpPr>
        <p:spPr>
          <a:xfrm>
            <a:off x="7395163" y="1925577"/>
            <a:ext cx="1191045"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1-1-2022</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422698" y="3450392"/>
            <a:ext cx="1831057" cy="830997"/>
          </a:xfrm>
          <a:prstGeom prst="rect">
            <a:avLst/>
          </a:prstGeom>
        </p:spPr>
        <p:txBody>
          <a:bodyPr wrap="square">
            <a:spAutoFit/>
          </a:bodyPr>
          <a:lstStyle/>
          <a:p>
            <a:r>
              <a:rPr lang="nl-NL" sz="1200" dirty="0">
                <a:cs typeface="Arial" panose="020B0604020202020204" pitchFamily="34" charset="0"/>
              </a:rPr>
              <a:t>De Regionale Expert Teams vormen afzonderlijk en samen </a:t>
            </a:r>
            <a:br>
              <a:rPr lang="nl-NL" sz="1200" dirty="0">
                <a:cs typeface="Arial" panose="020B0604020202020204" pitchFamily="34" charset="0"/>
              </a:rPr>
            </a:br>
            <a:r>
              <a:rPr lang="nl-NL" sz="1200" dirty="0">
                <a:cs typeface="Arial" panose="020B0604020202020204" pitchFamily="34" charset="0"/>
              </a:rPr>
              <a:t>een lerend netwerk </a:t>
            </a:r>
          </a:p>
        </p:txBody>
      </p:sp>
      <p:cxnSp>
        <p:nvCxnSpPr>
          <p:cNvPr id="32" name="Rechte verbindingslijn 31"/>
          <p:cNvCxnSpPr/>
          <p:nvPr/>
        </p:nvCxnSpPr>
        <p:spPr>
          <a:xfrm>
            <a:off x="302185" y="5584439"/>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1105967" y="5552091"/>
            <a:ext cx="1034050" cy="830997"/>
          </a:xfrm>
          <a:prstGeom prst="rect">
            <a:avLst/>
          </a:prstGeom>
        </p:spPr>
        <p:txBody>
          <a:bodyPr wrap="square">
            <a:spAutoFit/>
          </a:bodyPr>
          <a:lstStyle/>
          <a:p>
            <a:r>
              <a:rPr lang="nl-NL" sz="1200" dirty="0">
                <a:cs typeface="Arial" panose="020B0604020202020204" pitchFamily="34" charset="0"/>
              </a:rPr>
              <a:t>Landelijk netwerk benutten voor leren </a:t>
            </a:r>
          </a:p>
        </p:txBody>
      </p:sp>
      <p:sp>
        <p:nvSpPr>
          <p:cNvPr id="35" name="Rechthoek 34"/>
          <p:cNvSpPr/>
          <p:nvPr/>
        </p:nvSpPr>
        <p:spPr>
          <a:xfrm>
            <a:off x="1914666" y="5757865"/>
            <a:ext cx="5493974" cy="646331"/>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Samenwerking zoeken met andere regio’s gericht op leren en delen van kennis over succesvolle leerinterventies </a:t>
            </a:r>
          </a:p>
          <a:p>
            <a:pPr marL="90488" indent="-90488"/>
            <a:endParaRPr lang="nl-NL" sz="1200" dirty="0">
              <a:cs typeface="Arial" panose="020B0604020202020204" pitchFamily="34" charset="0"/>
            </a:endParaRPr>
          </a:p>
        </p:txBody>
      </p:sp>
      <p:sp>
        <p:nvSpPr>
          <p:cNvPr id="25" name="Rechthoek 24"/>
          <p:cNvSpPr/>
          <p:nvPr/>
        </p:nvSpPr>
        <p:spPr>
          <a:xfrm>
            <a:off x="1920245" y="2256296"/>
            <a:ext cx="5429287" cy="3416320"/>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Zichtbaar maken van rode draden op basis van regionale monitoring en bovenregionale analyse van casuïstiek. We hanteren in Gelderland 1 set voor monitoring.</a:t>
            </a:r>
          </a:p>
          <a:p>
            <a:pPr marL="90488" indent="-90488">
              <a:buFont typeface="Arial" pitchFamily="34" charset="0"/>
              <a:buChar char="•"/>
            </a:pPr>
            <a:r>
              <a:rPr lang="nl-NL" sz="1200" dirty="0">
                <a:cs typeface="Arial" panose="020B0604020202020204" pitchFamily="34" charset="0"/>
              </a:rPr>
              <a:t>Lessen trekken uit werkwijzen, ontbrekende mogelijkheden en knelpunten in beleid en inkoop, deze bespreken in de G7 en oplossingen zoeken.</a:t>
            </a:r>
          </a:p>
          <a:p>
            <a:pPr marL="90488" indent="-90488">
              <a:buFont typeface="Arial" pitchFamily="34" charset="0"/>
              <a:buChar char="•"/>
            </a:pPr>
            <a:r>
              <a:rPr lang="nl-NL" sz="1200" dirty="0">
                <a:cs typeface="Arial" panose="020B0604020202020204" pitchFamily="34" charset="0"/>
              </a:rPr>
              <a:t>Het inrichten en organiseren van een (boven)regionale leer- en verbetercyclus. Welke netwerken hebben we? Welke onderzoeken zijn er en welke </a:t>
            </a:r>
            <a:r>
              <a:rPr lang="nl-NL" sz="1200" dirty="0" err="1">
                <a:cs typeface="Arial" panose="020B0604020202020204" pitchFamily="34" charset="0"/>
              </a:rPr>
              <a:t>onderzoeksagenda</a:t>
            </a:r>
            <a:r>
              <a:rPr lang="nl-NL" sz="1200" dirty="0">
                <a:cs typeface="Arial" panose="020B0604020202020204" pitchFamily="34" charset="0"/>
              </a:rPr>
              <a:t> is er in Gelderland? Hoe krijgen we de kennis bij de professionals zodat kennis in de praktijk wordt benut?</a:t>
            </a:r>
          </a:p>
          <a:p>
            <a:pPr marL="90488" indent="-90488">
              <a:buFont typeface="Arial" pitchFamily="34" charset="0"/>
              <a:buChar char="•"/>
            </a:pPr>
            <a:r>
              <a:rPr lang="nl-NL" sz="1200" dirty="0">
                <a:cs typeface="Arial" panose="020B0604020202020204" pitchFamily="34" charset="0"/>
              </a:rPr>
              <a:t>Ervaringen delen met het benutten van de kennis en inzet van andere domeinen (zoals onderwijs, </a:t>
            </a:r>
            <a:r>
              <a:rPr lang="nl-NL" sz="1200" dirty="0" err="1">
                <a:cs typeface="Arial" panose="020B0604020202020204" pitchFamily="34" charset="0"/>
              </a:rPr>
              <a:t>GGz</a:t>
            </a:r>
            <a:r>
              <a:rPr lang="nl-NL" sz="1200" dirty="0">
                <a:cs typeface="Arial" panose="020B0604020202020204" pitchFamily="34" charset="0"/>
              </a:rPr>
              <a:t> volwassenen (</a:t>
            </a:r>
            <a:r>
              <a:rPr lang="nl-NL" sz="1200" dirty="0" err="1">
                <a:cs typeface="Arial" panose="020B0604020202020204" pitchFamily="34" charset="0"/>
              </a:rPr>
              <a:t>Zvw</a:t>
            </a:r>
            <a:r>
              <a:rPr lang="nl-NL" sz="1200" dirty="0">
                <a:cs typeface="Arial" panose="020B0604020202020204" pitchFamily="34" charset="0"/>
              </a:rPr>
              <a:t>), WLZ, huisvesting, werk &amp; inkomen, </a:t>
            </a:r>
            <a:r>
              <a:rPr lang="nl-NL" sz="1200" dirty="0" err="1">
                <a:cs typeface="Arial" panose="020B0604020202020204" pitchFamily="34" charset="0"/>
              </a:rPr>
              <a:t>Wmo</a:t>
            </a:r>
            <a:r>
              <a:rPr lang="nl-NL" sz="1200" dirty="0">
                <a:cs typeface="Arial" panose="020B0604020202020204" pitchFamily="34" charset="0"/>
              </a:rPr>
              <a:t>, welzijn) om tot oplossingen te komen. </a:t>
            </a:r>
          </a:p>
          <a:p>
            <a:pPr marL="90488" indent="-90488">
              <a:buFont typeface="Arial" pitchFamily="34" charset="0"/>
              <a:buChar char="•"/>
            </a:pPr>
            <a:r>
              <a:rPr lang="nl-NL" sz="1200" dirty="0">
                <a:cs typeface="Arial" panose="020B0604020202020204" pitchFamily="34" charset="0"/>
              </a:rPr>
              <a:t>Casusonderzoek uitvoeren en resultaten via de leer- en verbetercyclus beschikbaar stellen en inzetten.</a:t>
            </a:r>
          </a:p>
          <a:p>
            <a:pPr marL="90488" indent="-90488">
              <a:buFont typeface="Arial" pitchFamily="34" charset="0"/>
              <a:buChar char="•"/>
            </a:pPr>
            <a:r>
              <a:rPr lang="nl-NL" sz="1200" dirty="0">
                <a:cs typeface="Arial" panose="020B0604020202020204" pitchFamily="34" charset="0"/>
              </a:rPr>
              <a:t>We versterken het vakmanschap door te werken met de Richtlijnen jeugdhulp en jeugdbescherming / verklarende analyse te stimuleren. We leren eerder en beter samen met jongeren en ouders het ontstaan, voortbestaan en samenhang van problemen in beeld te hebben.  </a:t>
            </a:r>
          </a:p>
        </p:txBody>
      </p:sp>
      <p:sp>
        <p:nvSpPr>
          <p:cNvPr id="61" name="Rechthoek 60"/>
          <p:cNvSpPr/>
          <p:nvPr/>
        </p:nvSpPr>
        <p:spPr>
          <a:xfrm>
            <a:off x="1511660" y="1196752"/>
            <a:ext cx="6120680" cy="738664"/>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3. Leerfunctie</a:t>
            </a:r>
            <a:br>
              <a:rPr lang="nl-NL" sz="1400" dirty="0">
                <a:latin typeface="Gill Sans Ultra Bold" pitchFamily="34" charset="0"/>
                <a:cs typeface="Arial" panose="020B0604020202020204" pitchFamily="34" charset="0"/>
              </a:rPr>
            </a:br>
            <a:r>
              <a:rPr lang="nl-NL" sz="1400" dirty="0">
                <a:latin typeface="Gill Sans Ultra Bold" pitchFamily="34" charset="0"/>
                <a:cs typeface="Arial" panose="020B0604020202020204" pitchFamily="34" charset="0"/>
              </a:rPr>
              <a:t> </a:t>
            </a:r>
          </a:p>
          <a:p>
            <a:pPr algn="ctr"/>
            <a:endParaRPr lang="nl-NL" sz="1400" dirty="0">
              <a:solidFill>
                <a:srgbClr val="FF0000"/>
              </a:solidFill>
            </a:endParaRPr>
          </a:p>
        </p:txBody>
      </p:sp>
      <p:pic>
        <p:nvPicPr>
          <p:cNvPr id="62" name="Afbeelding 61" descr="Kader.png"/>
          <p:cNvPicPr>
            <a:picLocks noChangeAspect="1"/>
          </p:cNvPicPr>
          <p:nvPr/>
        </p:nvPicPr>
        <p:blipFill>
          <a:blip r:embed="rId2" cstate="print"/>
          <a:stretch>
            <a:fillRect/>
          </a:stretch>
        </p:blipFill>
        <p:spPr>
          <a:xfrm>
            <a:off x="709262" y="507805"/>
            <a:ext cx="1918522" cy="1337019"/>
          </a:xfrm>
          <a:prstGeom prst="rect">
            <a:avLst/>
          </a:prstGeom>
        </p:spPr>
      </p:pic>
      <p:pic>
        <p:nvPicPr>
          <p:cNvPr id="63" name="Afbeelding 62" descr="Kennisontwikkeling.png"/>
          <p:cNvPicPr>
            <a:picLocks noChangeAspect="1"/>
          </p:cNvPicPr>
          <p:nvPr/>
        </p:nvPicPr>
        <p:blipFill>
          <a:blip r:embed="rId3" cstate="print"/>
          <a:stretch>
            <a:fillRect/>
          </a:stretch>
        </p:blipFill>
        <p:spPr>
          <a:xfrm>
            <a:off x="1187624" y="763196"/>
            <a:ext cx="864096" cy="858067"/>
          </a:xfrm>
          <a:prstGeom prst="rect">
            <a:avLst/>
          </a:prstGeom>
        </p:spPr>
      </p:pic>
      <p:pic>
        <p:nvPicPr>
          <p:cNvPr id="66" name="Afbeelding 65" descr="kenniscirkels.png"/>
          <p:cNvPicPr>
            <a:picLocks noChangeAspect="1"/>
          </p:cNvPicPr>
          <p:nvPr/>
        </p:nvPicPr>
        <p:blipFill>
          <a:blip r:embed="rId4" cstate="print"/>
          <a:stretch>
            <a:fillRect/>
          </a:stretch>
        </p:blipFill>
        <p:spPr>
          <a:xfrm>
            <a:off x="446357" y="2244327"/>
            <a:ext cx="1132335" cy="1132335"/>
          </a:xfrm>
          <a:prstGeom prst="rect">
            <a:avLst/>
          </a:prstGeom>
        </p:spPr>
      </p:pic>
      <p:pic>
        <p:nvPicPr>
          <p:cNvPr id="67" name="Afbeelding 66" descr="landelijk netwerk_1.png"/>
          <p:cNvPicPr>
            <a:picLocks noChangeAspect="1"/>
          </p:cNvPicPr>
          <p:nvPr/>
        </p:nvPicPr>
        <p:blipFill>
          <a:blip r:embed="rId5" cstate="print"/>
          <a:stretch>
            <a:fillRect/>
          </a:stretch>
        </p:blipFill>
        <p:spPr>
          <a:xfrm>
            <a:off x="337309" y="5616788"/>
            <a:ext cx="743906" cy="870989"/>
          </a:xfrm>
          <a:prstGeom prst="rect">
            <a:avLst/>
          </a:prstGeom>
        </p:spPr>
      </p:pic>
      <p:sp>
        <p:nvSpPr>
          <p:cNvPr id="4" name="Tijdelijke aanduiding voor dianummer 3">
            <a:extLst>
              <a:ext uri="{FF2B5EF4-FFF2-40B4-BE49-F238E27FC236}">
                <a16:creationId xmlns:a16="http://schemas.microsoft.com/office/drawing/2014/main" id="{EC65E16E-1D5B-464A-BDE4-6A3C01376089}"/>
              </a:ext>
            </a:extLst>
          </p:cNvPr>
          <p:cNvSpPr>
            <a:spLocks noGrp="1"/>
          </p:cNvSpPr>
          <p:nvPr>
            <p:ph type="sldNum" sz="quarter" idx="12"/>
          </p:nvPr>
        </p:nvSpPr>
        <p:spPr/>
        <p:txBody>
          <a:bodyPr/>
          <a:lstStyle/>
          <a:p>
            <a:fld id="{1D056AA0-74DD-4034-BF91-72B79374FF4E}" type="slidenum">
              <a:rPr lang="nl-NL" smtClean="0"/>
              <a:pPr/>
              <a:t>19</a:t>
            </a:fld>
            <a:endParaRPr lang="nl-NL"/>
          </a:p>
        </p:txBody>
      </p:sp>
    </p:spTree>
    <p:extLst>
      <p:ext uri="{BB962C8B-B14F-4D97-AF65-F5344CB8AC3E}">
        <p14:creationId xmlns:p14="http://schemas.microsoft.com/office/powerpoint/2010/main" val="2564076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Afbeelding 18" descr="Kader.png"/>
          <p:cNvPicPr>
            <a:picLocks noChangeAspect="1"/>
          </p:cNvPicPr>
          <p:nvPr/>
        </p:nvPicPr>
        <p:blipFill>
          <a:blip r:embed="rId2" cstate="print"/>
          <a:stretch>
            <a:fillRect/>
          </a:stretch>
        </p:blipFill>
        <p:spPr>
          <a:xfrm rot="21373542" flipV="1">
            <a:off x="6075247" y="4669786"/>
            <a:ext cx="2756985" cy="1921344"/>
          </a:xfrm>
          <a:prstGeom prst="rect">
            <a:avLst/>
          </a:prstGeom>
        </p:spPr>
      </p:pic>
      <p:pic>
        <p:nvPicPr>
          <p:cNvPr id="18" name="Afbeelding 17" descr="Kader.png"/>
          <p:cNvPicPr>
            <a:picLocks noChangeAspect="1"/>
          </p:cNvPicPr>
          <p:nvPr/>
        </p:nvPicPr>
        <p:blipFill>
          <a:blip r:embed="rId2" cstate="print"/>
          <a:stretch>
            <a:fillRect/>
          </a:stretch>
        </p:blipFill>
        <p:spPr>
          <a:xfrm rot="436594">
            <a:off x="3275856" y="4827463"/>
            <a:ext cx="2880320" cy="2007296"/>
          </a:xfrm>
          <a:prstGeom prst="rect">
            <a:avLst/>
          </a:prstGeom>
        </p:spPr>
      </p:pic>
      <p:pic>
        <p:nvPicPr>
          <p:cNvPr id="17" name="Afbeelding 16" descr="Kader.png"/>
          <p:cNvPicPr>
            <a:picLocks noChangeAspect="1"/>
          </p:cNvPicPr>
          <p:nvPr/>
        </p:nvPicPr>
        <p:blipFill>
          <a:blip r:embed="rId2" cstate="print"/>
          <a:stretch>
            <a:fillRect/>
          </a:stretch>
        </p:blipFill>
        <p:spPr>
          <a:xfrm>
            <a:off x="613062" y="4676008"/>
            <a:ext cx="2756985" cy="1921344"/>
          </a:xfrm>
          <a:prstGeom prst="rect">
            <a:avLst/>
          </a:prstGeom>
        </p:spPr>
      </p:pic>
      <p:pic>
        <p:nvPicPr>
          <p:cNvPr id="16" name="Afbeelding 15" descr="Organiseren van zorg.png"/>
          <p:cNvPicPr>
            <a:picLocks noChangeAspect="1"/>
          </p:cNvPicPr>
          <p:nvPr/>
        </p:nvPicPr>
        <p:blipFill>
          <a:blip r:embed="rId3" cstate="print"/>
          <a:stretch>
            <a:fillRect/>
          </a:stretch>
        </p:blipFill>
        <p:spPr>
          <a:xfrm>
            <a:off x="3675701" y="5180646"/>
            <a:ext cx="1792599" cy="1128674"/>
          </a:xfrm>
          <a:prstGeom prst="rect">
            <a:avLst/>
          </a:prstGeom>
        </p:spPr>
      </p:pic>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fontScale="70000" lnSpcReduction="20000"/>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oorspronkelijke opdracht van VWS en VNG</a:t>
            </a:r>
          </a:p>
        </p:txBody>
      </p:sp>
      <p:sp>
        <p:nvSpPr>
          <p:cNvPr id="3" name="Rechthoek 2"/>
          <p:cNvSpPr/>
          <p:nvPr/>
        </p:nvSpPr>
        <p:spPr>
          <a:xfrm>
            <a:off x="755576" y="1628800"/>
            <a:ext cx="7344816" cy="307777"/>
          </a:xfrm>
          <a:prstGeom prst="rect">
            <a:avLst/>
          </a:prstGeom>
        </p:spPr>
        <p:txBody>
          <a:bodyPr wrap="square">
            <a:spAutoFit/>
          </a:bodyPr>
          <a:lstStyle/>
          <a:p>
            <a:r>
              <a:rPr lang="nl-NL" sz="1400" dirty="0">
                <a:ea typeface="Times New Roman" panose="02020603050405020304" pitchFamily="18" charset="0"/>
                <a:cs typeface="Arial" panose="020B0604020202020204" pitchFamily="34" charset="0"/>
              </a:rPr>
              <a:t>Realiseer voor 1 april 2021 een </a:t>
            </a:r>
            <a:r>
              <a:rPr lang="nl-NL" sz="1400" dirty="0">
                <a:latin typeface="Segoe UI Black" pitchFamily="34" charset="0"/>
                <a:ea typeface="Segoe UI Black" pitchFamily="34" charset="0"/>
                <a:cs typeface="Arial" panose="020B0604020202020204" pitchFamily="34" charset="0"/>
              </a:rPr>
              <a:t>bovenregionaal expertisenetwerk </a:t>
            </a:r>
            <a:r>
              <a:rPr lang="nl-NL" sz="1400" dirty="0">
                <a:ea typeface="Times New Roman" panose="02020603050405020304" pitchFamily="18" charset="0"/>
                <a:cs typeface="Arial" panose="020B0604020202020204" pitchFamily="34" charset="0"/>
              </a:rPr>
              <a:t>dat ervoor zorgt dat: </a:t>
            </a:r>
            <a:endParaRPr lang="nl-NL" sz="1400" dirty="0"/>
          </a:p>
        </p:txBody>
      </p:sp>
      <p:sp>
        <p:nvSpPr>
          <p:cNvPr id="4" name="Rechthoek 3"/>
          <p:cNvSpPr/>
          <p:nvPr/>
        </p:nvSpPr>
        <p:spPr>
          <a:xfrm>
            <a:off x="755576" y="2336665"/>
            <a:ext cx="2160240" cy="2246769"/>
          </a:xfrm>
          <a:prstGeom prst="rect">
            <a:avLst/>
          </a:prstGeom>
        </p:spPr>
        <p:txBody>
          <a:bodyPr wrap="square">
            <a:spAutoFit/>
          </a:bodyPr>
          <a:lstStyle/>
          <a:p>
            <a:r>
              <a:rPr lang="nl-NL" sz="1400" dirty="0">
                <a:ea typeface="Times New Roman" panose="02020603050405020304" pitchFamily="18" charset="0"/>
                <a:cs typeface="Arial" panose="020B0604020202020204" pitchFamily="34" charset="0"/>
              </a:rPr>
              <a:t>De jongeren met complexe problematiek die vastlopen in het systeem worden geholpen.</a:t>
            </a:r>
          </a:p>
          <a:p>
            <a:endParaRPr lang="nl-NL" sz="1400" dirty="0">
              <a:ea typeface="Times New Roman" panose="02020603050405020304" pitchFamily="18" charset="0"/>
              <a:cs typeface="Arial" panose="020B0604020202020204" pitchFamily="34" charset="0"/>
            </a:endParaRPr>
          </a:p>
          <a:p>
            <a:r>
              <a:rPr lang="nl-NL" sz="1400" dirty="0">
                <a:ea typeface="Times New Roman" panose="02020603050405020304" pitchFamily="18" charset="0"/>
                <a:cs typeface="Arial" panose="020B0604020202020204" pitchFamily="34" charset="0"/>
              </a:rPr>
              <a:t>Met het hypermaatwerk en de superspecialistische hulp die zij nodig hebben.</a:t>
            </a:r>
          </a:p>
          <a:p>
            <a:endParaRPr lang="en-PH" sz="1400" dirty="0">
              <a:ea typeface="Times New Roman" panose="02020603050405020304" pitchFamily="18" charset="0"/>
              <a:cs typeface="Arial" panose="020B0604020202020204" pitchFamily="34" charset="0"/>
            </a:endParaRPr>
          </a:p>
          <a:p>
            <a:r>
              <a:rPr lang="en-PH" sz="1400" dirty="0">
                <a:ea typeface="Times New Roman" panose="02020603050405020304" pitchFamily="18" charset="0"/>
                <a:cs typeface="Arial" panose="020B0604020202020204" pitchFamily="34" charset="0"/>
              </a:rPr>
              <a:t>Nu </a:t>
            </a:r>
            <a:r>
              <a:rPr lang="nl-NL" sz="1400" dirty="0" err="1">
                <a:ea typeface="Times New Roman" panose="02020603050405020304" pitchFamily="18" charset="0"/>
                <a:cs typeface="Arial" panose="020B0604020202020204" pitchFamily="34" charset="0"/>
              </a:rPr>
              <a:t>én</a:t>
            </a:r>
            <a:r>
              <a:rPr lang="en-PH" sz="1400" dirty="0">
                <a:ea typeface="Times New Roman" panose="02020603050405020304" pitchFamily="18" charset="0"/>
                <a:cs typeface="Arial" panose="020B0604020202020204" pitchFamily="34" charset="0"/>
              </a:rPr>
              <a:t> op </a:t>
            </a:r>
            <a:r>
              <a:rPr lang="en-PH" sz="1400" dirty="0" err="1">
                <a:ea typeface="Times New Roman" panose="02020603050405020304" pitchFamily="18" charset="0"/>
                <a:cs typeface="Arial" panose="020B0604020202020204" pitchFamily="34" charset="0"/>
              </a:rPr>
              <a:t>langere</a:t>
            </a:r>
            <a:r>
              <a:rPr lang="en-PH" sz="1400" dirty="0">
                <a:ea typeface="Times New Roman" panose="02020603050405020304" pitchFamily="18" charset="0"/>
                <a:cs typeface="Arial" panose="020B0604020202020204" pitchFamily="34" charset="0"/>
              </a:rPr>
              <a:t> </a:t>
            </a:r>
            <a:r>
              <a:rPr lang="en-PH" sz="1400" dirty="0" err="1">
                <a:ea typeface="Times New Roman" panose="02020603050405020304" pitchFamily="18" charset="0"/>
                <a:cs typeface="Arial" panose="020B0604020202020204" pitchFamily="34" charset="0"/>
              </a:rPr>
              <a:t>termijn</a:t>
            </a:r>
            <a:r>
              <a:rPr lang="en-PH" sz="1400" dirty="0">
                <a:ea typeface="Times New Roman" panose="02020603050405020304" pitchFamily="18" charset="0"/>
                <a:cs typeface="Arial" panose="020B0604020202020204" pitchFamily="34" charset="0"/>
              </a:rPr>
              <a:t>.</a:t>
            </a:r>
            <a:endParaRPr lang="nl-NL" sz="1400" dirty="0">
              <a:ea typeface="Times New Roman" panose="02020603050405020304" pitchFamily="18" charset="0"/>
              <a:cs typeface="Arial" panose="020B0604020202020204" pitchFamily="34" charset="0"/>
            </a:endParaRPr>
          </a:p>
        </p:txBody>
      </p:sp>
      <p:sp>
        <p:nvSpPr>
          <p:cNvPr id="5" name="Rechthoek 4"/>
          <p:cNvSpPr/>
          <p:nvPr/>
        </p:nvSpPr>
        <p:spPr>
          <a:xfrm>
            <a:off x="6300192" y="2336665"/>
            <a:ext cx="2304256" cy="2246769"/>
          </a:xfrm>
          <a:prstGeom prst="rect">
            <a:avLst/>
          </a:prstGeom>
        </p:spPr>
        <p:txBody>
          <a:bodyPr wrap="square">
            <a:spAutoFit/>
          </a:bodyPr>
          <a:lstStyle/>
          <a:p>
            <a:r>
              <a:rPr lang="nl-NL" sz="1400" dirty="0">
                <a:cs typeface="Arial" panose="020B0604020202020204" pitchFamily="34" charset="0"/>
              </a:rPr>
              <a:t>De professionals in de keten moeten van en met elkaar leren. Zodat de behandeling verbetert en er op tijd passende hulp wordt ingezet.</a:t>
            </a:r>
          </a:p>
          <a:p>
            <a:endParaRPr lang="nl-NL" sz="1400" dirty="0">
              <a:cs typeface="Arial" panose="020B0604020202020204" pitchFamily="34" charset="0"/>
            </a:endParaRPr>
          </a:p>
          <a:p>
            <a:r>
              <a:rPr lang="nl-NL" sz="1400" dirty="0">
                <a:cs typeface="Arial" panose="020B0604020202020204" pitchFamily="34" charset="0"/>
              </a:rPr>
              <a:t>Dat moet gebeuren met 3 functies:</a:t>
            </a:r>
            <a:endParaRPr lang="nl-NL" sz="1400" dirty="0"/>
          </a:p>
          <a:p>
            <a:endParaRPr lang="nl-NL" sz="1400" dirty="0"/>
          </a:p>
        </p:txBody>
      </p:sp>
      <p:sp>
        <p:nvSpPr>
          <p:cNvPr id="7" name="Rechthoek 6"/>
          <p:cNvSpPr/>
          <p:nvPr/>
        </p:nvSpPr>
        <p:spPr>
          <a:xfrm>
            <a:off x="755576" y="6021288"/>
            <a:ext cx="302433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p>
        </p:txBody>
      </p:sp>
      <p:sp>
        <p:nvSpPr>
          <p:cNvPr id="9" name="Rechthoek 8"/>
          <p:cNvSpPr/>
          <p:nvPr/>
        </p:nvSpPr>
        <p:spPr>
          <a:xfrm>
            <a:off x="3203848" y="6021288"/>
            <a:ext cx="2952328" cy="307777"/>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Organiseren van zorg</a:t>
            </a:r>
          </a:p>
        </p:txBody>
      </p:sp>
      <p:sp>
        <p:nvSpPr>
          <p:cNvPr id="10" name="Rechthoek 9"/>
          <p:cNvSpPr/>
          <p:nvPr/>
        </p:nvSpPr>
        <p:spPr>
          <a:xfrm>
            <a:off x="6228184" y="6021288"/>
            <a:ext cx="2448272"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Kennisontwikkeling</a:t>
            </a:r>
          </a:p>
        </p:txBody>
      </p:sp>
      <p:pic>
        <p:nvPicPr>
          <p:cNvPr id="13" name="Afbeelding 12" descr="Opdracht.png"/>
          <p:cNvPicPr>
            <a:picLocks noChangeAspect="1"/>
          </p:cNvPicPr>
          <p:nvPr/>
        </p:nvPicPr>
        <p:blipFill>
          <a:blip r:embed="rId4" cstate="print"/>
          <a:stretch>
            <a:fillRect/>
          </a:stretch>
        </p:blipFill>
        <p:spPr>
          <a:xfrm>
            <a:off x="3055876" y="2118149"/>
            <a:ext cx="3100300" cy="2751011"/>
          </a:xfrm>
          <a:prstGeom prst="rect">
            <a:avLst/>
          </a:prstGeom>
        </p:spPr>
      </p:pic>
      <p:pic>
        <p:nvPicPr>
          <p:cNvPr id="14" name="Afbeelding 13" descr="Consultatie en advies.png"/>
          <p:cNvPicPr>
            <a:picLocks noChangeAspect="1"/>
          </p:cNvPicPr>
          <p:nvPr/>
        </p:nvPicPr>
        <p:blipFill>
          <a:blip r:embed="rId5" cstate="print"/>
          <a:stretch>
            <a:fillRect/>
          </a:stretch>
        </p:blipFill>
        <p:spPr>
          <a:xfrm>
            <a:off x="1082052" y="5157192"/>
            <a:ext cx="1977780" cy="809678"/>
          </a:xfrm>
          <a:prstGeom prst="rect">
            <a:avLst/>
          </a:prstGeom>
        </p:spPr>
      </p:pic>
      <p:pic>
        <p:nvPicPr>
          <p:cNvPr id="15" name="Afbeelding 14" descr="Kennisontwikkeling.png"/>
          <p:cNvPicPr>
            <a:picLocks noChangeAspect="1"/>
          </p:cNvPicPr>
          <p:nvPr/>
        </p:nvPicPr>
        <p:blipFill>
          <a:blip r:embed="rId6" cstate="print"/>
          <a:stretch>
            <a:fillRect/>
          </a:stretch>
        </p:blipFill>
        <p:spPr>
          <a:xfrm>
            <a:off x="6660232" y="4948704"/>
            <a:ext cx="1080120" cy="1072584"/>
          </a:xfrm>
          <a:prstGeom prst="rect">
            <a:avLst/>
          </a:prstGeom>
        </p:spPr>
      </p:pic>
      <p:sp>
        <p:nvSpPr>
          <p:cNvPr id="6" name="Tijdelijke aanduiding voor dianummer 5">
            <a:extLst>
              <a:ext uri="{FF2B5EF4-FFF2-40B4-BE49-F238E27FC236}">
                <a16:creationId xmlns:a16="http://schemas.microsoft.com/office/drawing/2014/main" id="{C486B54F-47C7-4E1B-94F5-7A379AE2A331}"/>
              </a:ext>
            </a:extLst>
          </p:cNvPr>
          <p:cNvSpPr>
            <a:spLocks noGrp="1"/>
          </p:cNvSpPr>
          <p:nvPr>
            <p:ph type="sldNum" sz="quarter" idx="12"/>
          </p:nvPr>
        </p:nvSpPr>
        <p:spPr/>
        <p:txBody>
          <a:bodyPr/>
          <a:lstStyle/>
          <a:p>
            <a:fld id="{1D056AA0-74DD-4034-BF91-72B79374FF4E}" type="slidenum">
              <a:rPr lang="nl-NL" smtClean="0"/>
              <a:pPr/>
              <a:t>2</a:t>
            </a:fld>
            <a:endParaRPr lang="nl-NL"/>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Rechthoek 21"/>
          <p:cNvSpPr/>
          <p:nvPr/>
        </p:nvSpPr>
        <p:spPr>
          <a:xfrm>
            <a:off x="7620000" y="1946920"/>
            <a:ext cx="1062038" cy="243854"/>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hthoek 112"/>
          <p:cNvSpPr/>
          <p:nvPr/>
        </p:nvSpPr>
        <p:spPr>
          <a:xfrm>
            <a:off x="2480820" y="421447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509839" y="327375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gn="ctr">
              <a:buFont typeface="Arial" panose="020B0604020202020204" pitchFamily="34" charset="0"/>
              <a:buChar char="•"/>
            </a:pPr>
            <a:endParaRPr lang="nl-NL" dirty="0"/>
          </a:p>
        </p:txBody>
      </p:sp>
      <p:cxnSp>
        <p:nvCxnSpPr>
          <p:cNvPr id="39" name="Rechte verbindingslijn 38"/>
          <p:cNvCxnSpPr/>
          <p:nvPr/>
        </p:nvCxnSpPr>
        <p:spPr>
          <a:xfrm>
            <a:off x="7632340" y="1793124"/>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9" name="Rechte verbindingslijn 48"/>
          <p:cNvCxnSpPr/>
          <p:nvPr/>
        </p:nvCxnSpPr>
        <p:spPr>
          <a:xfrm>
            <a:off x="869074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Werkplan</a:t>
            </a:r>
          </a:p>
        </p:txBody>
      </p:sp>
      <p:sp>
        <p:nvSpPr>
          <p:cNvPr id="14" name="Rechthoek 13"/>
          <p:cNvSpPr/>
          <p:nvPr/>
        </p:nvSpPr>
        <p:spPr>
          <a:xfrm>
            <a:off x="1511660" y="1196752"/>
            <a:ext cx="6120680" cy="954107"/>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Algemeen</a:t>
            </a:r>
          </a:p>
          <a:p>
            <a:pPr algn="ctr"/>
            <a:r>
              <a:rPr lang="nl-NL" sz="1400" dirty="0">
                <a:latin typeface="Gill Sans Ultra Bold" pitchFamily="34" charset="0"/>
                <a:cs typeface="Arial" panose="020B0604020202020204" pitchFamily="34" charset="0"/>
              </a:rPr>
              <a:t> </a:t>
            </a:r>
          </a:p>
          <a:p>
            <a:pPr algn="ctr"/>
            <a:endParaRPr lang="nl-NL" sz="1400" dirty="0">
              <a:latin typeface="Gill Sans Ultra Bold" pitchFamily="34" charset="0"/>
              <a:cs typeface="Arial" panose="020B0604020202020204" pitchFamily="34" charset="0"/>
            </a:endParaRPr>
          </a:p>
          <a:p>
            <a:pPr algn="ctr"/>
            <a:endParaRPr lang="nl-NL" sz="1400" dirty="0">
              <a:solidFill>
                <a:srgbClr val="FF0000"/>
              </a:solidFill>
            </a:endParaRPr>
          </a:p>
        </p:txBody>
      </p:sp>
      <p:sp>
        <p:nvSpPr>
          <p:cNvPr id="7" name="Rechthoek 6"/>
          <p:cNvSpPr/>
          <p:nvPr/>
        </p:nvSpPr>
        <p:spPr>
          <a:xfrm>
            <a:off x="445418" y="1833392"/>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483768" y="1833392"/>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1" name="Rechthoek 20"/>
          <p:cNvSpPr/>
          <p:nvPr/>
        </p:nvSpPr>
        <p:spPr>
          <a:xfrm>
            <a:off x="5364088" y="2071881"/>
            <a:ext cx="7200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2020</a:t>
            </a:r>
            <a:endParaRPr lang="nl-NL" sz="1200" b="1" dirty="0">
              <a:solidFill>
                <a:schemeClr val="bg1"/>
              </a:solidFill>
              <a:latin typeface="Segoe UI Black" pitchFamily="34" charset="0"/>
              <a:ea typeface="Segoe UI Black" pitchFamily="34" charset="0"/>
            </a:endParaRPr>
          </a:p>
        </p:txBody>
      </p:sp>
      <p:sp>
        <p:nvSpPr>
          <p:cNvPr id="23" name="Rechthoek 22"/>
          <p:cNvSpPr/>
          <p:nvPr/>
        </p:nvSpPr>
        <p:spPr>
          <a:xfrm>
            <a:off x="7620000" y="1934721"/>
            <a:ext cx="1166980"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1-1-2022</a:t>
            </a:r>
            <a:endParaRPr lang="nl-NL" sz="1200" b="1" dirty="0">
              <a:solidFill>
                <a:schemeClr val="bg1"/>
              </a:solidFill>
              <a:latin typeface="Segoe UI Black" pitchFamily="34" charset="0"/>
              <a:ea typeface="Segoe UI Black" pitchFamily="34" charset="0"/>
            </a:endParaRPr>
          </a:p>
        </p:txBody>
      </p:sp>
      <p:cxnSp>
        <p:nvCxnSpPr>
          <p:cNvPr id="32" name="Rechte verbindingslijn 31"/>
          <p:cNvCxnSpPr/>
          <p:nvPr/>
        </p:nvCxnSpPr>
        <p:spPr>
          <a:xfrm>
            <a:off x="323528" y="3031814"/>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 name="Tijdelijke aanduiding voor dianummer 2">
            <a:extLst>
              <a:ext uri="{FF2B5EF4-FFF2-40B4-BE49-F238E27FC236}">
                <a16:creationId xmlns:a16="http://schemas.microsoft.com/office/drawing/2014/main" id="{7F2E824D-15C2-4B4B-BE7F-59DBE5D7FDD3}"/>
              </a:ext>
            </a:extLst>
          </p:cNvPr>
          <p:cNvSpPr>
            <a:spLocks noGrp="1"/>
          </p:cNvSpPr>
          <p:nvPr>
            <p:ph type="sldNum" sz="quarter" idx="12"/>
          </p:nvPr>
        </p:nvSpPr>
        <p:spPr/>
        <p:txBody>
          <a:bodyPr/>
          <a:lstStyle/>
          <a:p>
            <a:fld id="{1D056AA0-74DD-4034-BF91-72B79374FF4E}" type="slidenum">
              <a:rPr lang="nl-NL" smtClean="0"/>
              <a:pPr/>
              <a:t>20</a:t>
            </a:fld>
            <a:endParaRPr lang="nl-NL"/>
          </a:p>
        </p:txBody>
      </p:sp>
      <p:sp>
        <p:nvSpPr>
          <p:cNvPr id="29" name="Rechthoek 28">
            <a:extLst>
              <a:ext uri="{FF2B5EF4-FFF2-40B4-BE49-F238E27FC236}">
                <a16:creationId xmlns:a16="http://schemas.microsoft.com/office/drawing/2014/main" id="{F402EF07-F835-438D-9C9D-F34F026C119D}"/>
              </a:ext>
            </a:extLst>
          </p:cNvPr>
          <p:cNvSpPr/>
          <p:nvPr/>
        </p:nvSpPr>
        <p:spPr>
          <a:xfrm>
            <a:off x="2480820" y="3231476"/>
            <a:ext cx="5052336" cy="2308324"/>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Uitvoeren van het communicatieplan. </a:t>
            </a:r>
            <a:br>
              <a:rPr lang="nl-NL" sz="1200" dirty="0">
                <a:cs typeface="Arial" panose="020B0604020202020204" pitchFamily="34" charset="0"/>
              </a:rPr>
            </a:br>
            <a:endParaRPr lang="nl-NL" sz="1200" dirty="0">
              <a:cs typeface="Arial" panose="020B0604020202020204" pitchFamily="34" charset="0"/>
            </a:endParaRPr>
          </a:p>
          <a:p>
            <a:pPr marL="90488" indent="-90488">
              <a:buFont typeface="Arial" pitchFamily="34" charset="0"/>
              <a:buChar char="•"/>
            </a:pPr>
            <a:endParaRPr lang="nl-NL" sz="1200" dirty="0">
              <a:cs typeface="Arial" panose="020B0604020202020204" pitchFamily="34" charset="0"/>
            </a:endParaRPr>
          </a:p>
          <a:p>
            <a:pPr marL="90488" indent="-90488">
              <a:buFont typeface="Arial" pitchFamily="34" charset="0"/>
              <a:buChar char="•"/>
            </a:pPr>
            <a:endParaRPr lang="nl-NL" sz="1200" dirty="0">
              <a:cs typeface="Arial" panose="020B0604020202020204" pitchFamily="34" charset="0"/>
            </a:endParaRPr>
          </a:p>
          <a:p>
            <a:pPr marL="90488" indent="-90488">
              <a:buFont typeface="Arial" pitchFamily="34" charset="0"/>
              <a:buChar char="•"/>
            </a:pPr>
            <a:endParaRPr lang="nl-NL" sz="1200" dirty="0">
              <a:cs typeface="Arial" panose="020B0604020202020204" pitchFamily="34" charset="0"/>
            </a:endParaRPr>
          </a:p>
          <a:p>
            <a:pPr marL="90488" indent="-90488">
              <a:buFont typeface="Arial" pitchFamily="34" charset="0"/>
              <a:buChar char="•"/>
            </a:pPr>
            <a:r>
              <a:rPr lang="nl-NL" sz="1200" dirty="0">
                <a:cs typeface="Arial" panose="020B0604020202020204" pitchFamily="34" charset="0"/>
              </a:rPr>
              <a:t>Samen met de betrokken afdelingen van de gemeente Nijmegen de administratieve organisatie borgen zodat raamovereenkomsten, facturen, subsidie toekenningen en de afhandeling daarvan, snel en efficiënt worden uitgevoerd. Dat geldt ook voor de verantwoording van de inzet van de beschikbare middelen.  </a:t>
            </a:r>
          </a:p>
          <a:p>
            <a:endParaRPr lang="nl-NL" sz="1200" dirty="0">
              <a:cs typeface="Arial" panose="020B0604020202020204" pitchFamily="34" charset="0"/>
            </a:endParaRPr>
          </a:p>
          <a:p>
            <a:endParaRPr lang="nl-NL" sz="1200" dirty="0">
              <a:cs typeface="Arial" panose="020B0604020202020204" pitchFamily="34" charset="0"/>
            </a:endParaRPr>
          </a:p>
        </p:txBody>
      </p:sp>
      <p:sp>
        <p:nvSpPr>
          <p:cNvPr id="30" name="Rechthoek 29">
            <a:extLst>
              <a:ext uri="{FF2B5EF4-FFF2-40B4-BE49-F238E27FC236}">
                <a16:creationId xmlns:a16="http://schemas.microsoft.com/office/drawing/2014/main" id="{F9A98F84-67B8-4BEB-ADCA-6206F9FD31DD}"/>
              </a:ext>
            </a:extLst>
          </p:cNvPr>
          <p:cNvSpPr/>
          <p:nvPr/>
        </p:nvSpPr>
        <p:spPr>
          <a:xfrm>
            <a:off x="2486191" y="2332710"/>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 name="Rechthoek 30">
            <a:extLst>
              <a:ext uri="{FF2B5EF4-FFF2-40B4-BE49-F238E27FC236}">
                <a16:creationId xmlns:a16="http://schemas.microsoft.com/office/drawing/2014/main" id="{237C232A-C91B-4AB4-AF05-4FF600936530}"/>
              </a:ext>
            </a:extLst>
          </p:cNvPr>
          <p:cNvSpPr/>
          <p:nvPr/>
        </p:nvSpPr>
        <p:spPr>
          <a:xfrm>
            <a:off x="2490789" y="2733198"/>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4" name="Rechthoek 33">
            <a:extLst>
              <a:ext uri="{FF2B5EF4-FFF2-40B4-BE49-F238E27FC236}">
                <a16:creationId xmlns:a16="http://schemas.microsoft.com/office/drawing/2014/main" id="{D7AF1CB5-BF27-4DC7-A58D-3EC9165F3722}"/>
              </a:ext>
            </a:extLst>
          </p:cNvPr>
          <p:cNvSpPr/>
          <p:nvPr/>
        </p:nvSpPr>
        <p:spPr>
          <a:xfrm>
            <a:off x="1240839" y="2285976"/>
            <a:ext cx="1326232" cy="830997"/>
          </a:xfrm>
          <a:prstGeom prst="rect">
            <a:avLst/>
          </a:prstGeom>
        </p:spPr>
        <p:txBody>
          <a:bodyPr wrap="square">
            <a:spAutoFit/>
          </a:bodyPr>
          <a:lstStyle/>
          <a:p>
            <a:r>
              <a:rPr lang="nl-NL" sz="1200" dirty="0">
                <a:cs typeface="Arial" panose="020B0604020202020204" pitchFamily="34" charset="0"/>
              </a:rPr>
              <a:t>Evaluatie</a:t>
            </a:r>
          </a:p>
          <a:p>
            <a:r>
              <a:rPr lang="nl-NL" sz="1200" dirty="0">
                <a:cs typeface="Arial" panose="020B0604020202020204" pitchFamily="34" charset="0"/>
              </a:rPr>
              <a:t>werkwijze en</a:t>
            </a:r>
          </a:p>
          <a:p>
            <a:r>
              <a:rPr lang="nl-NL" sz="1200" dirty="0">
                <a:cs typeface="Arial" panose="020B0604020202020204" pitchFamily="34" charset="0"/>
              </a:rPr>
              <a:t>effectmeting</a:t>
            </a:r>
          </a:p>
          <a:p>
            <a:endParaRPr lang="nl-NL" sz="1200" dirty="0">
              <a:cs typeface="Arial" panose="020B0604020202020204" pitchFamily="34" charset="0"/>
            </a:endParaRPr>
          </a:p>
        </p:txBody>
      </p:sp>
      <p:sp>
        <p:nvSpPr>
          <p:cNvPr id="35" name="Rechthoek 34">
            <a:extLst>
              <a:ext uri="{FF2B5EF4-FFF2-40B4-BE49-F238E27FC236}">
                <a16:creationId xmlns:a16="http://schemas.microsoft.com/office/drawing/2014/main" id="{C0DEF28B-A4E0-4172-8C4B-1DE1865C6A5F}"/>
              </a:ext>
            </a:extLst>
          </p:cNvPr>
          <p:cNvSpPr/>
          <p:nvPr/>
        </p:nvSpPr>
        <p:spPr>
          <a:xfrm>
            <a:off x="2483767" y="2285976"/>
            <a:ext cx="4913725" cy="830997"/>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Werkwijze ontwikkelen voor het meten van de effectiviteit van de interventies vanuit BOEG </a:t>
            </a:r>
          </a:p>
          <a:p>
            <a:pPr marL="90488" indent="-90488">
              <a:buFont typeface="Arial" pitchFamily="34" charset="0"/>
              <a:buChar char="•"/>
            </a:pPr>
            <a:r>
              <a:rPr lang="nl-NL" sz="1200" dirty="0">
                <a:cs typeface="Arial" panose="020B0604020202020204" pitchFamily="34" charset="0"/>
              </a:rPr>
              <a:t>Uitvoeren eerste effectmetingen in G7</a:t>
            </a:r>
          </a:p>
          <a:p>
            <a:pPr marL="90488" indent="-90488">
              <a:buFont typeface="Arial" pitchFamily="34" charset="0"/>
              <a:buChar char="•"/>
            </a:pPr>
            <a:endParaRPr lang="nl-NL" sz="1200" dirty="0">
              <a:cs typeface="Arial" panose="020B0604020202020204" pitchFamily="34" charset="0"/>
            </a:endParaRPr>
          </a:p>
        </p:txBody>
      </p:sp>
      <p:pic>
        <p:nvPicPr>
          <p:cNvPr id="36" name="Afbeelding 35" descr="evaluatie.png">
            <a:extLst>
              <a:ext uri="{FF2B5EF4-FFF2-40B4-BE49-F238E27FC236}">
                <a16:creationId xmlns:a16="http://schemas.microsoft.com/office/drawing/2014/main" id="{38054DD8-36E5-4F10-8F5F-5703071C80D8}"/>
              </a:ext>
            </a:extLst>
          </p:cNvPr>
          <p:cNvPicPr>
            <a:picLocks noChangeAspect="1"/>
          </p:cNvPicPr>
          <p:nvPr/>
        </p:nvPicPr>
        <p:blipFill>
          <a:blip r:embed="rId2" cstate="print"/>
          <a:stretch>
            <a:fillRect/>
          </a:stretch>
        </p:blipFill>
        <p:spPr>
          <a:xfrm>
            <a:off x="586548" y="2342197"/>
            <a:ext cx="569977" cy="612649"/>
          </a:xfrm>
          <a:prstGeom prst="rect">
            <a:avLst/>
          </a:prstGeom>
        </p:spPr>
      </p:pic>
      <p:pic>
        <p:nvPicPr>
          <p:cNvPr id="37" name="Afbeelding 36" descr="Kader.png">
            <a:extLst>
              <a:ext uri="{FF2B5EF4-FFF2-40B4-BE49-F238E27FC236}">
                <a16:creationId xmlns:a16="http://schemas.microsoft.com/office/drawing/2014/main" id="{1D3201B7-EA26-412A-87DF-DBD186D0FC9E}"/>
              </a:ext>
            </a:extLst>
          </p:cNvPr>
          <p:cNvPicPr>
            <a:picLocks noChangeAspect="1"/>
          </p:cNvPicPr>
          <p:nvPr/>
        </p:nvPicPr>
        <p:blipFill>
          <a:blip r:embed="rId3" cstate="print"/>
          <a:stretch>
            <a:fillRect/>
          </a:stretch>
        </p:blipFill>
        <p:spPr>
          <a:xfrm>
            <a:off x="709262" y="507805"/>
            <a:ext cx="1918522" cy="1337019"/>
          </a:xfrm>
          <a:prstGeom prst="rect">
            <a:avLst/>
          </a:prstGeom>
        </p:spPr>
      </p:pic>
      <p:pic>
        <p:nvPicPr>
          <p:cNvPr id="38" name="Afbeelding 37" descr="algemeen.png">
            <a:extLst>
              <a:ext uri="{FF2B5EF4-FFF2-40B4-BE49-F238E27FC236}">
                <a16:creationId xmlns:a16="http://schemas.microsoft.com/office/drawing/2014/main" id="{A342102C-DD94-41B6-B760-3146C2CBFC01}"/>
              </a:ext>
            </a:extLst>
          </p:cNvPr>
          <p:cNvPicPr>
            <a:picLocks noChangeAspect="1"/>
          </p:cNvPicPr>
          <p:nvPr/>
        </p:nvPicPr>
        <p:blipFill>
          <a:blip r:embed="rId4" cstate="print"/>
          <a:stretch>
            <a:fillRect/>
          </a:stretch>
        </p:blipFill>
        <p:spPr>
          <a:xfrm>
            <a:off x="965648" y="667363"/>
            <a:ext cx="1396559" cy="999126"/>
          </a:xfrm>
          <a:prstGeom prst="rect">
            <a:avLst/>
          </a:prstGeom>
        </p:spPr>
      </p:pic>
      <p:pic>
        <p:nvPicPr>
          <p:cNvPr id="40" name="Afbeelding 39" descr="landelijk netwerk.png">
            <a:extLst>
              <a:ext uri="{FF2B5EF4-FFF2-40B4-BE49-F238E27FC236}">
                <a16:creationId xmlns:a16="http://schemas.microsoft.com/office/drawing/2014/main" id="{118A14AB-D0B3-40BA-9566-76D1A05C0F02}"/>
              </a:ext>
            </a:extLst>
          </p:cNvPr>
          <p:cNvPicPr>
            <a:picLocks noChangeAspect="1"/>
          </p:cNvPicPr>
          <p:nvPr/>
        </p:nvPicPr>
        <p:blipFill>
          <a:blip r:embed="rId5" cstate="print"/>
          <a:stretch>
            <a:fillRect/>
          </a:stretch>
        </p:blipFill>
        <p:spPr>
          <a:xfrm>
            <a:off x="469150" y="3142231"/>
            <a:ext cx="1173913" cy="839840"/>
          </a:xfrm>
          <a:prstGeom prst="rect">
            <a:avLst/>
          </a:prstGeom>
        </p:spPr>
      </p:pic>
      <p:sp>
        <p:nvSpPr>
          <p:cNvPr id="41" name="Rechthoek 40">
            <a:extLst>
              <a:ext uri="{FF2B5EF4-FFF2-40B4-BE49-F238E27FC236}">
                <a16:creationId xmlns:a16="http://schemas.microsoft.com/office/drawing/2014/main" id="{B04D364E-5DC0-421C-982B-999277FF26AC}"/>
              </a:ext>
            </a:extLst>
          </p:cNvPr>
          <p:cNvSpPr/>
          <p:nvPr/>
        </p:nvSpPr>
        <p:spPr>
          <a:xfrm>
            <a:off x="1231707" y="3054147"/>
            <a:ext cx="1326232" cy="276999"/>
          </a:xfrm>
          <a:prstGeom prst="rect">
            <a:avLst/>
          </a:prstGeom>
        </p:spPr>
        <p:txBody>
          <a:bodyPr wrap="square">
            <a:spAutoFit/>
          </a:bodyPr>
          <a:lstStyle/>
          <a:p>
            <a:r>
              <a:rPr lang="nl-NL" sz="1200" dirty="0">
                <a:cs typeface="Arial" panose="020B0604020202020204" pitchFamily="34" charset="0"/>
              </a:rPr>
              <a:t>Communicatie </a:t>
            </a:r>
          </a:p>
        </p:txBody>
      </p:sp>
      <p:cxnSp>
        <p:nvCxnSpPr>
          <p:cNvPr id="42" name="Rechte verbindingslijn 41">
            <a:extLst>
              <a:ext uri="{FF2B5EF4-FFF2-40B4-BE49-F238E27FC236}">
                <a16:creationId xmlns:a16="http://schemas.microsoft.com/office/drawing/2014/main" id="{AE6D6E60-A524-401A-845C-1FAF672173DF}"/>
              </a:ext>
            </a:extLst>
          </p:cNvPr>
          <p:cNvCxnSpPr/>
          <p:nvPr/>
        </p:nvCxnSpPr>
        <p:spPr>
          <a:xfrm>
            <a:off x="314003" y="4024589"/>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43" name="Afbeelding 42" descr="evaluatie.png">
            <a:extLst>
              <a:ext uri="{FF2B5EF4-FFF2-40B4-BE49-F238E27FC236}">
                <a16:creationId xmlns:a16="http://schemas.microsoft.com/office/drawing/2014/main" id="{540E539E-8674-4A5B-9C23-FE90646450A3}"/>
              </a:ext>
            </a:extLst>
          </p:cNvPr>
          <p:cNvPicPr>
            <a:picLocks noChangeAspect="1"/>
          </p:cNvPicPr>
          <p:nvPr/>
        </p:nvPicPr>
        <p:blipFill>
          <a:blip r:embed="rId6" cstate="print"/>
          <a:stretch>
            <a:fillRect/>
          </a:stretch>
        </p:blipFill>
        <p:spPr>
          <a:xfrm>
            <a:off x="384520" y="4207230"/>
            <a:ext cx="638138" cy="749236"/>
          </a:xfrm>
          <a:prstGeom prst="rect">
            <a:avLst/>
          </a:prstGeom>
        </p:spPr>
      </p:pic>
      <p:sp>
        <p:nvSpPr>
          <p:cNvPr id="44" name="Rechthoek 43">
            <a:extLst>
              <a:ext uri="{FF2B5EF4-FFF2-40B4-BE49-F238E27FC236}">
                <a16:creationId xmlns:a16="http://schemas.microsoft.com/office/drawing/2014/main" id="{0CCA3DFF-EB62-4C29-813F-EF3B5F6D1409}"/>
              </a:ext>
            </a:extLst>
          </p:cNvPr>
          <p:cNvSpPr/>
          <p:nvPr/>
        </p:nvSpPr>
        <p:spPr>
          <a:xfrm>
            <a:off x="979947" y="4258682"/>
            <a:ext cx="1326232" cy="646331"/>
          </a:xfrm>
          <a:prstGeom prst="rect">
            <a:avLst/>
          </a:prstGeom>
        </p:spPr>
        <p:txBody>
          <a:bodyPr wrap="square">
            <a:spAutoFit/>
          </a:bodyPr>
          <a:lstStyle/>
          <a:p>
            <a:r>
              <a:rPr lang="nl-NL" sz="1200" dirty="0">
                <a:cs typeface="Arial" panose="020B0604020202020204" pitchFamily="34" charset="0"/>
              </a:rPr>
              <a:t>Administratieve organisatie is geborgd</a:t>
            </a:r>
          </a:p>
        </p:txBody>
      </p:sp>
      <p:cxnSp>
        <p:nvCxnSpPr>
          <p:cNvPr id="45" name="Rechte verbindingslijn 44">
            <a:extLst>
              <a:ext uri="{FF2B5EF4-FFF2-40B4-BE49-F238E27FC236}">
                <a16:creationId xmlns:a16="http://schemas.microsoft.com/office/drawing/2014/main" id="{E0A9E578-C883-4EB4-958D-48057A5C8CFC}"/>
              </a:ext>
            </a:extLst>
          </p:cNvPr>
          <p:cNvCxnSpPr/>
          <p:nvPr/>
        </p:nvCxnSpPr>
        <p:spPr>
          <a:xfrm>
            <a:off x="304478" y="5146253"/>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pic>
        <p:nvPicPr>
          <p:cNvPr id="47" name="Afbeelding 46" descr="regionale expertteams.png">
            <a:extLst>
              <a:ext uri="{FF2B5EF4-FFF2-40B4-BE49-F238E27FC236}">
                <a16:creationId xmlns:a16="http://schemas.microsoft.com/office/drawing/2014/main" id="{4EDBEE23-1365-4989-BDF3-314D6DFC1D40}"/>
              </a:ext>
            </a:extLst>
          </p:cNvPr>
          <p:cNvPicPr>
            <a:picLocks noChangeAspect="1"/>
          </p:cNvPicPr>
          <p:nvPr/>
        </p:nvPicPr>
        <p:blipFill>
          <a:blip r:embed="rId7" cstate="print"/>
          <a:stretch>
            <a:fillRect/>
          </a:stretch>
        </p:blipFill>
        <p:spPr>
          <a:xfrm>
            <a:off x="211898" y="5298096"/>
            <a:ext cx="1084185" cy="841605"/>
          </a:xfrm>
          <a:prstGeom prst="rect">
            <a:avLst/>
          </a:prstGeom>
        </p:spPr>
      </p:pic>
      <p:sp>
        <p:nvSpPr>
          <p:cNvPr id="48" name="Rechthoek 47">
            <a:extLst>
              <a:ext uri="{FF2B5EF4-FFF2-40B4-BE49-F238E27FC236}">
                <a16:creationId xmlns:a16="http://schemas.microsoft.com/office/drawing/2014/main" id="{9C062A59-68C4-41DC-809B-B77384AEA94E}"/>
              </a:ext>
            </a:extLst>
          </p:cNvPr>
          <p:cNvSpPr/>
          <p:nvPr/>
        </p:nvSpPr>
        <p:spPr>
          <a:xfrm>
            <a:off x="2489299" y="5274952"/>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0" name="Rechthoek 49">
            <a:extLst>
              <a:ext uri="{FF2B5EF4-FFF2-40B4-BE49-F238E27FC236}">
                <a16:creationId xmlns:a16="http://schemas.microsoft.com/office/drawing/2014/main" id="{6E162C70-9533-4B8E-BA79-8B3A1B95A983}"/>
              </a:ext>
            </a:extLst>
          </p:cNvPr>
          <p:cNvSpPr/>
          <p:nvPr/>
        </p:nvSpPr>
        <p:spPr>
          <a:xfrm>
            <a:off x="2493897" y="5675440"/>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51" name="Rechthoek 50">
            <a:extLst>
              <a:ext uri="{FF2B5EF4-FFF2-40B4-BE49-F238E27FC236}">
                <a16:creationId xmlns:a16="http://schemas.microsoft.com/office/drawing/2014/main" id="{5FC60936-5675-490C-A6F4-A7EB46B28BAD}"/>
              </a:ext>
            </a:extLst>
          </p:cNvPr>
          <p:cNvSpPr/>
          <p:nvPr/>
        </p:nvSpPr>
        <p:spPr>
          <a:xfrm>
            <a:off x="2486875" y="5228218"/>
            <a:ext cx="4913725" cy="1015663"/>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Het perspectief van ouders en jeugdigen is geborgd in de werkwijze van de diverse functies </a:t>
            </a:r>
          </a:p>
          <a:p>
            <a:pPr marL="90488" indent="-90488">
              <a:buFont typeface="Arial" pitchFamily="34" charset="0"/>
              <a:buChar char="•"/>
            </a:pPr>
            <a:r>
              <a:rPr lang="nl-NL" sz="1200" dirty="0">
                <a:cs typeface="Arial" panose="020B0604020202020204" pitchFamily="34" charset="0"/>
              </a:rPr>
              <a:t>Stimuleren van samenwerking en uitwisseling over grenzen van specialismen, domeinen en organisaties heen.</a:t>
            </a:r>
          </a:p>
          <a:p>
            <a:pPr marL="90488" indent="-90488">
              <a:buFont typeface="Arial" pitchFamily="34" charset="0"/>
              <a:buChar char="•"/>
            </a:pPr>
            <a:endParaRPr lang="nl-NL" sz="1200" dirty="0">
              <a:cs typeface="Arial" panose="020B0604020202020204" pitchFamily="34" charset="0"/>
            </a:endParaRPr>
          </a:p>
        </p:txBody>
      </p:sp>
      <p:sp>
        <p:nvSpPr>
          <p:cNvPr id="33" name="Rechthoek 32">
            <a:extLst>
              <a:ext uri="{FF2B5EF4-FFF2-40B4-BE49-F238E27FC236}">
                <a16:creationId xmlns:a16="http://schemas.microsoft.com/office/drawing/2014/main" id="{8BFD07AC-3507-44BB-97C4-F2D8BD71EA95}"/>
              </a:ext>
            </a:extLst>
          </p:cNvPr>
          <p:cNvSpPr/>
          <p:nvPr/>
        </p:nvSpPr>
        <p:spPr>
          <a:xfrm>
            <a:off x="1586454" y="3258909"/>
            <a:ext cx="1100311" cy="1015663"/>
          </a:xfrm>
          <a:prstGeom prst="rect">
            <a:avLst/>
          </a:prstGeom>
        </p:spPr>
        <p:txBody>
          <a:bodyPr wrap="square">
            <a:spAutoFit/>
          </a:bodyPr>
          <a:lstStyle/>
          <a:p>
            <a:r>
              <a:rPr lang="nl-NL" sz="1200" dirty="0">
                <a:cs typeface="Arial" panose="020B0604020202020204" pitchFamily="34" charset="0"/>
              </a:rPr>
              <a:t>Bekendheid van BOEG in het jeugdhulp veld </a:t>
            </a:r>
          </a:p>
          <a:p>
            <a:endParaRPr lang="nl-NL" sz="1200" dirty="0">
              <a:cs typeface="Arial" panose="020B0604020202020204" pitchFamily="34" charset="0"/>
            </a:endParaRPr>
          </a:p>
        </p:txBody>
      </p:sp>
      <p:sp>
        <p:nvSpPr>
          <p:cNvPr id="46" name="Rechthoek 45">
            <a:extLst>
              <a:ext uri="{FF2B5EF4-FFF2-40B4-BE49-F238E27FC236}">
                <a16:creationId xmlns:a16="http://schemas.microsoft.com/office/drawing/2014/main" id="{0B979583-60B8-4660-AD11-1BE607E5ECE6}"/>
              </a:ext>
            </a:extLst>
          </p:cNvPr>
          <p:cNvSpPr/>
          <p:nvPr/>
        </p:nvSpPr>
        <p:spPr>
          <a:xfrm>
            <a:off x="1191028" y="5336041"/>
            <a:ext cx="1521180" cy="1569660"/>
          </a:xfrm>
          <a:prstGeom prst="rect">
            <a:avLst/>
          </a:prstGeom>
        </p:spPr>
        <p:txBody>
          <a:bodyPr wrap="square">
            <a:spAutoFit/>
          </a:bodyPr>
          <a:lstStyle/>
          <a:p>
            <a:r>
              <a:rPr lang="nl-NL" sz="1200" dirty="0">
                <a:cs typeface="Arial" panose="020B0604020202020204" pitchFamily="34" charset="0"/>
              </a:rPr>
              <a:t>Ouders en jeugdigen ervaren betere jeugdhulp doordat betrokkenen samen verantwoordelijkheid nemen voor oplossingen </a:t>
            </a:r>
          </a:p>
          <a:p>
            <a:endParaRPr lang="nl-NL" sz="1200" dirty="0">
              <a:cs typeface="Arial" panose="020B0604020202020204" pitchFamily="34" charset="0"/>
            </a:endParaRPr>
          </a:p>
        </p:txBody>
      </p:sp>
    </p:spTree>
    <p:extLst>
      <p:ext uri="{BB962C8B-B14F-4D97-AF65-F5344CB8AC3E}">
        <p14:creationId xmlns:p14="http://schemas.microsoft.com/office/powerpoint/2010/main" val="33267616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228599" y="738073"/>
            <a:ext cx="4143412"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Netwerk</a:t>
            </a:r>
          </a:p>
        </p:txBody>
      </p:sp>
      <p:sp>
        <p:nvSpPr>
          <p:cNvPr id="5" name="Titel 1">
            <a:extLst>
              <a:ext uri="{FF2B5EF4-FFF2-40B4-BE49-F238E27FC236}">
                <a16:creationId xmlns:a16="http://schemas.microsoft.com/office/drawing/2014/main" id="{002D8A02-CBBE-4D40-AAE5-BFAD0844F26D}"/>
              </a:ext>
            </a:extLst>
          </p:cNvPr>
          <p:cNvSpPr txBox="1">
            <a:spLocks/>
          </p:cNvSpPr>
          <p:nvPr/>
        </p:nvSpPr>
        <p:spPr>
          <a:xfrm>
            <a:off x="5319661" y="738073"/>
            <a:ext cx="3710039"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structuur</a:t>
            </a:r>
          </a:p>
        </p:txBody>
      </p:sp>
      <p:sp>
        <p:nvSpPr>
          <p:cNvPr id="3" name="Tijdelijke aanduiding voor dianummer 2">
            <a:extLst>
              <a:ext uri="{FF2B5EF4-FFF2-40B4-BE49-F238E27FC236}">
                <a16:creationId xmlns:a16="http://schemas.microsoft.com/office/drawing/2014/main" id="{425E4A66-C93E-485C-AD36-7F5EE8B339A1}"/>
              </a:ext>
            </a:extLst>
          </p:cNvPr>
          <p:cNvSpPr>
            <a:spLocks noGrp="1"/>
          </p:cNvSpPr>
          <p:nvPr>
            <p:ph type="sldNum" sz="quarter" idx="12"/>
          </p:nvPr>
        </p:nvSpPr>
        <p:spPr/>
        <p:txBody>
          <a:bodyPr/>
          <a:lstStyle/>
          <a:p>
            <a:fld id="{1D056AA0-74DD-4034-BF91-72B79374FF4E}" type="slidenum">
              <a:rPr lang="nl-NL" smtClean="0"/>
              <a:pPr/>
              <a:t>21</a:t>
            </a:fld>
            <a:endParaRPr lang="nl-NL"/>
          </a:p>
        </p:txBody>
      </p:sp>
      <p:pic>
        <p:nvPicPr>
          <p:cNvPr id="7" name="Afbeelding 6">
            <a:extLst>
              <a:ext uri="{FF2B5EF4-FFF2-40B4-BE49-F238E27FC236}">
                <a16:creationId xmlns:a16="http://schemas.microsoft.com/office/drawing/2014/main" id="{524CC363-680E-4374-9ECF-1DDD407424C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2506" y="845356"/>
            <a:ext cx="4785964" cy="5274571"/>
          </a:xfrm>
          <a:prstGeom prst="rect">
            <a:avLst/>
          </a:prstGeo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6" y="136525"/>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nl-NL" sz="4800" noProof="0" dirty="0">
                <a:solidFill>
                  <a:schemeClr val="accent5">
                    <a:lumMod val="75000"/>
                  </a:schemeClr>
                </a:solidFill>
                <a:latin typeface="Gill Sans Ultra Bold Condensed" pitchFamily="34" charset="0"/>
                <a:ea typeface="+mj-ea"/>
                <a:cs typeface="+mj-cs"/>
              </a:rPr>
              <a:t>Begroting 2021</a:t>
            </a:r>
            <a:endPar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endParaRPr>
          </a:p>
        </p:txBody>
      </p:sp>
      <p:sp>
        <p:nvSpPr>
          <p:cNvPr id="3" name="Tijdelijke aanduiding voor dianummer 2">
            <a:extLst>
              <a:ext uri="{FF2B5EF4-FFF2-40B4-BE49-F238E27FC236}">
                <a16:creationId xmlns:a16="http://schemas.microsoft.com/office/drawing/2014/main" id="{140AFFD0-0E94-47F4-A2F7-FD8F82E5061D}"/>
              </a:ext>
            </a:extLst>
          </p:cNvPr>
          <p:cNvSpPr>
            <a:spLocks noGrp="1"/>
          </p:cNvSpPr>
          <p:nvPr>
            <p:ph type="sldNum" sz="quarter" idx="12"/>
          </p:nvPr>
        </p:nvSpPr>
        <p:spPr/>
        <p:txBody>
          <a:bodyPr/>
          <a:lstStyle/>
          <a:p>
            <a:fld id="{1D056AA0-74DD-4034-BF91-72B79374FF4E}" type="slidenum">
              <a:rPr lang="nl-NL" smtClean="0"/>
              <a:pPr/>
              <a:t>22</a:t>
            </a:fld>
            <a:endParaRPr lang="nl-NL"/>
          </a:p>
        </p:txBody>
      </p:sp>
      <p:pic>
        <p:nvPicPr>
          <p:cNvPr id="6" name="Afbeelding 5">
            <a:extLst>
              <a:ext uri="{FF2B5EF4-FFF2-40B4-BE49-F238E27FC236}">
                <a16:creationId xmlns:a16="http://schemas.microsoft.com/office/drawing/2014/main" id="{4447454D-E471-4B9E-8ABA-D9A904E16718}"/>
              </a:ext>
            </a:extLst>
          </p:cNvPr>
          <p:cNvPicPr>
            <a:picLocks noChangeAspect="1"/>
          </p:cNvPicPr>
          <p:nvPr/>
        </p:nvPicPr>
        <p:blipFill>
          <a:blip r:embed="rId2"/>
          <a:stretch>
            <a:fillRect/>
          </a:stretch>
        </p:blipFill>
        <p:spPr>
          <a:xfrm>
            <a:off x="1012698" y="1070386"/>
            <a:ext cx="7267677" cy="5602859"/>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uitgangspunten</a:t>
            </a:r>
          </a:p>
        </p:txBody>
      </p:sp>
      <p:sp>
        <p:nvSpPr>
          <p:cNvPr id="3" name="Rechthoek 2"/>
          <p:cNvSpPr/>
          <p:nvPr/>
        </p:nvSpPr>
        <p:spPr>
          <a:xfrm>
            <a:off x="755576" y="4898955"/>
            <a:ext cx="3202062" cy="954107"/>
          </a:xfrm>
          <a:prstGeom prst="rect">
            <a:avLst/>
          </a:prstGeom>
        </p:spPr>
        <p:txBody>
          <a:bodyPr wrap="square">
            <a:spAutoFit/>
          </a:bodyPr>
          <a:lstStyle/>
          <a:p>
            <a:r>
              <a:rPr lang="nl-NL" sz="1400" dirty="0">
                <a:cs typeface="Arial" panose="020B0604020202020204" pitchFamily="34" charset="0"/>
              </a:rPr>
              <a:t>We willen jeugdigen lokaal en in de regio helpen. Bij complexe problematiek schalen verwijzers en gemeenten op naar een Regionaal Expert Team. </a:t>
            </a:r>
            <a:endParaRPr lang="nl-NL" sz="1400" dirty="0">
              <a:solidFill>
                <a:srgbClr val="FF0000"/>
              </a:solidFill>
            </a:endParaRPr>
          </a:p>
        </p:txBody>
      </p:sp>
      <p:sp>
        <p:nvSpPr>
          <p:cNvPr id="4" name="Rechthoek 3"/>
          <p:cNvSpPr/>
          <p:nvPr/>
        </p:nvSpPr>
        <p:spPr>
          <a:xfrm>
            <a:off x="4427984" y="1976383"/>
            <a:ext cx="6264696" cy="523220"/>
          </a:xfrm>
          <a:prstGeom prst="rect">
            <a:avLst/>
          </a:prstGeom>
        </p:spPr>
        <p:txBody>
          <a:bodyPr wrap="square">
            <a:spAutoFit/>
          </a:bodyPr>
          <a:lstStyle/>
          <a:p>
            <a:r>
              <a:rPr lang="nl-NL" sz="1400" dirty="0">
                <a:ea typeface="Times New Roman" panose="02020603050405020304" pitchFamily="18" charset="0"/>
                <a:cs typeface="Arial" panose="020B0604020202020204" pitchFamily="34" charset="0"/>
              </a:rPr>
              <a:t>Het bovenregionaal expertisenetwerk staat ten dienste</a:t>
            </a:r>
          </a:p>
          <a:p>
            <a:r>
              <a:rPr lang="nl-NL" sz="1400" dirty="0">
                <a:ea typeface="Times New Roman" panose="02020603050405020304" pitchFamily="18" charset="0"/>
                <a:cs typeface="Arial" panose="020B0604020202020204" pitchFamily="34" charset="0"/>
              </a:rPr>
              <a:t>van de Regionale Expert Teams:</a:t>
            </a:r>
          </a:p>
        </p:txBody>
      </p:sp>
      <p:sp>
        <p:nvSpPr>
          <p:cNvPr id="5" name="Rechthoek 4"/>
          <p:cNvSpPr/>
          <p:nvPr/>
        </p:nvSpPr>
        <p:spPr>
          <a:xfrm>
            <a:off x="4427984" y="2490013"/>
            <a:ext cx="4368544" cy="2462213"/>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We voegen, op verzoek, hoogspecialistische kennis &amp; expertise toe op tijdelijke basis.</a:t>
            </a:r>
          </a:p>
          <a:p>
            <a:pPr marL="177800" indent="-177800">
              <a:buFont typeface="Arial" pitchFamily="34" charset="0"/>
              <a:buChar char="•"/>
            </a:pPr>
            <a:r>
              <a:rPr lang="nl-NL" sz="1400" dirty="0">
                <a:cs typeface="Arial" panose="020B0604020202020204" pitchFamily="34" charset="0"/>
              </a:rPr>
              <a:t>We helpen bij het creëren van supermaatwerk en nieuwe domeinoverstijgende oplossingen.</a:t>
            </a:r>
          </a:p>
          <a:p>
            <a:pPr marL="177800" indent="-177800">
              <a:buFont typeface="Arial" pitchFamily="34" charset="0"/>
              <a:buChar char="•"/>
            </a:pPr>
            <a:r>
              <a:rPr lang="nl-NL" sz="1400" dirty="0">
                <a:cs typeface="Arial" panose="020B0604020202020204" pitchFamily="34" charset="0"/>
              </a:rPr>
              <a:t>We nodigen zorgaanbieders uit tot het creëren van aanbod op hiaten in het zorglandschap. </a:t>
            </a:r>
            <a:endParaRPr lang="nl-NL" sz="1400" dirty="0"/>
          </a:p>
          <a:p>
            <a:pPr marL="177800" indent="-177800">
              <a:buFont typeface="Arial" pitchFamily="34" charset="0"/>
              <a:buChar char="•"/>
            </a:pPr>
            <a:r>
              <a:rPr lang="nl-NL" sz="1400" dirty="0">
                <a:cs typeface="Arial" panose="020B0604020202020204" pitchFamily="34" charset="0"/>
              </a:rPr>
              <a:t>We stellen superexperts beschikbaar - ook voor moreel beraad over ethische dilemma’s.</a:t>
            </a:r>
          </a:p>
          <a:p>
            <a:pPr marL="177800" indent="-177800">
              <a:buFont typeface="Arial" pitchFamily="34" charset="0"/>
              <a:buChar char="•"/>
            </a:pPr>
            <a:r>
              <a:rPr lang="nl-NL" sz="1400" dirty="0">
                <a:cs typeface="Arial" panose="020B0604020202020204" pitchFamily="34" charset="0"/>
              </a:rPr>
              <a:t>We nemen initiatieven om het leren van professionals en verwijzers te stimuleren en borgen.   </a:t>
            </a:r>
            <a:endParaRPr lang="nl-NL" sz="1400" dirty="0"/>
          </a:p>
          <a:p>
            <a:r>
              <a:rPr lang="nl-NL" sz="1400" dirty="0">
                <a:cs typeface="Arial" panose="020B0604020202020204" pitchFamily="34" charset="0"/>
              </a:rPr>
              <a:t>Kortom: we pakken het als G7 samen op!</a:t>
            </a:r>
          </a:p>
        </p:txBody>
      </p:sp>
      <p:sp>
        <p:nvSpPr>
          <p:cNvPr id="6" name="Rechthoek 5"/>
          <p:cNvSpPr/>
          <p:nvPr/>
        </p:nvSpPr>
        <p:spPr>
          <a:xfrm>
            <a:off x="755576" y="4599481"/>
            <a:ext cx="230425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Regionaal wat kan</a:t>
            </a:r>
            <a:endParaRPr lang="nl-NL" sz="1400" dirty="0">
              <a:latin typeface="Segoe UI Black" pitchFamily="34" charset="0"/>
              <a:ea typeface="Segoe UI Black" pitchFamily="34" charset="0"/>
            </a:endParaRPr>
          </a:p>
        </p:txBody>
      </p:sp>
      <p:sp>
        <p:nvSpPr>
          <p:cNvPr id="12" name="Rechthoek 11"/>
          <p:cNvSpPr/>
          <p:nvPr/>
        </p:nvSpPr>
        <p:spPr>
          <a:xfrm>
            <a:off x="4427984" y="1622438"/>
            <a:ext cx="374441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Bovenregionaal wat moet</a:t>
            </a:r>
            <a:endParaRPr lang="nl-NL" sz="1400" dirty="0">
              <a:latin typeface="Segoe UI Black" pitchFamily="34" charset="0"/>
              <a:ea typeface="Segoe UI Black" pitchFamily="34" charset="0"/>
            </a:endParaRPr>
          </a:p>
        </p:txBody>
      </p:sp>
      <p:sp>
        <p:nvSpPr>
          <p:cNvPr id="16" name="Rechthoek 15"/>
          <p:cNvSpPr/>
          <p:nvPr/>
        </p:nvSpPr>
        <p:spPr>
          <a:xfrm>
            <a:off x="4427984" y="5235562"/>
            <a:ext cx="4258816" cy="95410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We bouwen met de winkel open</a:t>
            </a:r>
            <a:br>
              <a:rPr lang="nl-NL" sz="1400" dirty="0">
                <a:latin typeface="Segoe UI Black" pitchFamily="34" charset="0"/>
                <a:ea typeface="Segoe UI Black" pitchFamily="34" charset="0"/>
                <a:cs typeface="Arial" panose="020B0604020202020204" pitchFamily="34" charset="0"/>
              </a:rPr>
            </a:br>
            <a:endParaRPr lang="nl-NL" sz="1400" dirty="0">
              <a:latin typeface="Segoe UI Black" pitchFamily="34" charset="0"/>
              <a:ea typeface="Segoe UI Black" pitchFamily="34" charset="0"/>
              <a:cs typeface="Arial" panose="020B0604020202020204" pitchFamily="34" charset="0"/>
            </a:endParaRPr>
          </a:p>
          <a:p>
            <a:r>
              <a:rPr lang="nl-NL" sz="1400" dirty="0">
                <a:cs typeface="Arial" panose="020B0604020202020204" pitchFamily="34" charset="0"/>
              </a:rPr>
              <a:t>We vormen samen een lerend netwerk in Gelderland, door al werkend tot betere oplossingen te komen.  </a:t>
            </a:r>
          </a:p>
        </p:txBody>
      </p:sp>
      <p:pic>
        <p:nvPicPr>
          <p:cNvPr id="18" name="Afbeelding 17" descr="regionale expertteams.png"/>
          <p:cNvPicPr>
            <a:picLocks noChangeAspect="1"/>
          </p:cNvPicPr>
          <p:nvPr/>
        </p:nvPicPr>
        <p:blipFill>
          <a:blip r:embed="rId2" cstate="print"/>
          <a:stretch>
            <a:fillRect/>
          </a:stretch>
        </p:blipFill>
        <p:spPr>
          <a:xfrm>
            <a:off x="526659" y="1666669"/>
            <a:ext cx="3759035" cy="2917972"/>
          </a:xfrm>
          <a:prstGeom prst="rect">
            <a:avLst/>
          </a:prstGeom>
        </p:spPr>
      </p:pic>
      <p:sp>
        <p:nvSpPr>
          <p:cNvPr id="7" name="Tijdelijke aanduiding voor dianummer 6">
            <a:extLst>
              <a:ext uri="{FF2B5EF4-FFF2-40B4-BE49-F238E27FC236}">
                <a16:creationId xmlns:a16="http://schemas.microsoft.com/office/drawing/2014/main" id="{92AFC263-DBFB-443C-9585-193A8AFD8ECE}"/>
              </a:ext>
            </a:extLst>
          </p:cNvPr>
          <p:cNvSpPr>
            <a:spLocks noGrp="1"/>
          </p:cNvSpPr>
          <p:nvPr>
            <p:ph type="sldNum" sz="quarter" idx="12"/>
          </p:nvPr>
        </p:nvSpPr>
        <p:spPr/>
        <p:txBody>
          <a:bodyPr/>
          <a:lstStyle/>
          <a:p>
            <a:fld id="{1D056AA0-74DD-4034-BF91-72B79374FF4E}" type="slidenum">
              <a:rPr lang="nl-NL" smtClean="0"/>
              <a:pPr/>
              <a:t>3</a:t>
            </a:fld>
            <a:endParaRPr lang="nl-NL"/>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De Gelderse ambitie</a:t>
            </a:r>
          </a:p>
        </p:txBody>
      </p:sp>
      <p:sp>
        <p:nvSpPr>
          <p:cNvPr id="6" name="Rechthoek 5"/>
          <p:cNvSpPr/>
          <p:nvPr/>
        </p:nvSpPr>
        <p:spPr>
          <a:xfrm>
            <a:off x="683568" y="1844824"/>
            <a:ext cx="2088232" cy="1600438"/>
          </a:xfrm>
          <a:prstGeom prst="rect">
            <a:avLst/>
          </a:prstGeom>
        </p:spPr>
        <p:txBody>
          <a:bodyPr wrap="square">
            <a:spAutoFit/>
          </a:bodyPr>
          <a:lstStyle/>
          <a:p>
            <a:r>
              <a:rPr lang="nl-NL" sz="1400" dirty="0">
                <a:cs typeface="Arial" panose="020B0604020202020204" pitchFamily="34" charset="0"/>
              </a:rPr>
              <a:t>Een beter </a:t>
            </a:r>
            <a:r>
              <a:rPr lang="nl-NL" sz="1400" dirty="0">
                <a:latin typeface="Segoe UI Black" pitchFamily="34" charset="0"/>
                <a:ea typeface="Segoe UI Black" pitchFamily="34" charset="0"/>
                <a:cs typeface="Arial" panose="020B0604020202020204" pitchFamily="34" charset="0"/>
              </a:rPr>
              <a:t>toekomstperspectief </a:t>
            </a:r>
            <a:r>
              <a:rPr lang="nl-NL" sz="1400" dirty="0">
                <a:cs typeface="Arial" panose="020B0604020202020204" pitchFamily="34" charset="0"/>
              </a:rPr>
              <a:t>voor Gelderse jongeren met een complexe problematiek.</a:t>
            </a:r>
          </a:p>
          <a:p>
            <a:endParaRPr lang="nl-NL" sz="1400" dirty="0">
              <a:cs typeface="Arial" panose="020B0604020202020204" pitchFamily="34" charset="0"/>
            </a:endParaRPr>
          </a:p>
          <a:p>
            <a:endParaRPr lang="nl-NL" sz="1400" dirty="0">
              <a:cs typeface="Arial" panose="020B0604020202020204" pitchFamily="34" charset="0"/>
            </a:endParaRPr>
          </a:p>
        </p:txBody>
      </p:sp>
      <p:sp>
        <p:nvSpPr>
          <p:cNvPr id="18" name="Rechthoek 17"/>
          <p:cNvSpPr/>
          <p:nvPr/>
        </p:nvSpPr>
        <p:spPr>
          <a:xfrm>
            <a:off x="6553200" y="1668865"/>
            <a:ext cx="2160240" cy="2462213"/>
          </a:xfrm>
          <a:prstGeom prst="rect">
            <a:avLst/>
          </a:prstGeom>
        </p:spPr>
        <p:txBody>
          <a:bodyPr wrap="square">
            <a:spAutoFit/>
          </a:bodyPr>
          <a:lstStyle/>
          <a:p>
            <a:r>
              <a:rPr lang="nl-NL" sz="1400" dirty="0">
                <a:cs typeface="Arial" panose="020B0604020202020204" pitchFamily="34" charset="0"/>
              </a:rPr>
              <a:t>We bieden de </a:t>
            </a:r>
            <a:r>
              <a:rPr lang="nl-NL" sz="1400" dirty="0">
                <a:latin typeface="Segoe UI Black" pitchFamily="34" charset="0"/>
                <a:ea typeface="Segoe UI Black" pitchFamily="34" charset="0"/>
                <a:cs typeface="Arial" panose="020B0604020202020204" pitchFamily="34" charset="0"/>
              </a:rPr>
              <a:t>juiste hulp</a:t>
            </a:r>
            <a:r>
              <a:rPr lang="nl-NL" sz="1400" dirty="0">
                <a:cs typeface="Arial" panose="020B0604020202020204" pitchFamily="34" charset="0"/>
              </a:rPr>
              <a:t>, op tijd en op de juiste plek. Zo lang als nodig.</a:t>
            </a:r>
          </a:p>
          <a:p>
            <a:r>
              <a:rPr lang="nl-NL" sz="1400" dirty="0">
                <a:cs typeface="Arial" panose="020B0604020202020204" pitchFamily="34" charset="0"/>
              </a:rPr>
              <a:t> </a:t>
            </a:r>
          </a:p>
          <a:p>
            <a:endParaRPr lang="nl-NL" sz="1400" dirty="0">
              <a:solidFill>
                <a:srgbClr val="FF0000"/>
              </a:solidFill>
              <a:cs typeface="Arial" panose="020B0604020202020204" pitchFamily="34" charset="0"/>
            </a:endParaRPr>
          </a:p>
          <a:p>
            <a:r>
              <a:rPr lang="nl-NL" sz="1400" dirty="0">
                <a:cs typeface="Arial" panose="020B0604020202020204" pitchFamily="34" charset="0"/>
              </a:rPr>
              <a:t>Het vertrekpunt ligt bij de inhoud – wat is hier nodig om </a:t>
            </a:r>
            <a:r>
              <a:rPr lang="nl-NL" sz="1400" b="1" dirty="0">
                <a:latin typeface="Segoe UI Black" panose="020B0A02040204020203" pitchFamily="34" charset="0"/>
                <a:ea typeface="Segoe UI Black" panose="020B0A02040204020203" pitchFamily="34" charset="0"/>
                <a:cs typeface="Segoe UI" panose="020B0502040204020203" pitchFamily="34" charset="0"/>
              </a:rPr>
              <a:t>veilig en zo thuis</a:t>
            </a:r>
            <a:r>
              <a:rPr lang="nl-NL" sz="1400" dirty="0">
                <a:latin typeface="Segoe UI Black" panose="020B0A02040204020203" pitchFamily="34" charset="0"/>
                <a:ea typeface="Segoe UI Black" panose="020B0A02040204020203" pitchFamily="34" charset="0"/>
                <a:cs typeface="Segoe UI" panose="020B0502040204020203" pitchFamily="34" charset="0"/>
              </a:rPr>
              <a:t> </a:t>
            </a:r>
            <a:r>
              <a:rPr lang="nl-NL" sz="1400" b="1" dirty="0">
                <a:latin typeface="Segoe UI Black" panose="020B0A02040204020203" pitchFamily="34" charset="0"/>
                <a:ea typeface="Segoe UI Black" panose="020B0A02040204020203" pitchFamily="34" charset="0"/>
                <a:cs typeface="Segoe UI" panose="020B0502040204020203" pitchFamily="34" charset="0"/>
              </a:rPr>
              <a:t>mogelijk</a:t>
            </a:r>
            <a:r>
              <a:rPr lang="nl-NL" sz="1400" dirty="0">
                <a:latin typeface="Segoe UI Black" panose="020B0A02040204020203" pitchFamily="34" charset="0"/>
                <a:ea typeface="Segoe UI Black" panose="020B0A02040204020203" pitchFamily="34" charset="0"/>
                <a:cs typeface="Segoe UI" panose="020B0502040204020203" pitchFamily="34" charset="0"/>
              </a:rPr>
              <a:t> </a:t>
            </a:r>
            <a:r>
              <a:rPr lang="nl-NL" sz="1400" dirty="0">
                <a:cs typeface="Arial" panose="020B0604020202020204" pitchFamily="34" charset="0"/>
              </a:rPr>
              <a:t>op te kunnen groeien?</a:t>
            </a:r>
            <a:endParaRPr lang="nl-NL" sz="1400" dirty="0"/>
          </a:p>
        </p:txBody>
      </p:sp>
      <p:sp>
        <p:nvSpPr>
          <p:cNvPr id="19" name="Rechthoek 18"/>
          <p:cNvSpPr/>
          <p:nvPr/>
        </p:nvSpPr>
        <p:spPr>
          <a:xfrm>
            <a:off x="683568" y="4886871"/>
            <a:ext cx="6120680"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We streven naar de 0: </a:t>
            </a:r>
          </a:p>
          <a:p>
            <a:endParaRPr lang="nl-NL" sz="1400" dirty="0">
              <a:solidFill>
                <a:srgbClr val="FF0000"/>
              </a:solidFill>
              <a:latin typeface="Segoe UI Black" pitchFamily="34" charset="0"/>
              <a:ea typeface="Segoe UI Black" pitchFamily="34" charset="0"/>
            </a:endParaRPr>
          </a:p>
        </p:txBody>
      </p:sp>
      <p:sp>
        <p:nvSpPr>
          <p:cNvPr id="20" name="Rechthoek 19"/>
          <p:cNvSpPr/>
          <p:nvPr/>
        </p:nvSpPr>
        <p:spPr>
          <a:xfrm>
            <a:off x="683568" y="5211777"/>
            <a:ext cx="2376264" cy="1169551"/>
          </a:xfrm>
          <a:prstGeom prst="rect">
            <a:avLst/>
          </a:prstGeom>
        </p:spPr>
        <p:txBody>
          <a:bodyPr wrap="square">
            <a:spAutoFit/>
          </a:bodyPr>
          <a:lstStyle/>
          <a:p>
            <a:r>
              <a:rPr lang="nl-NL" sz="1400" dirty="0">
                <a:cs typeface="Arial" panose="020B0604020202020204" pitchFamily="34" charset="0"/>
              </a:rPr>
              <a:t>0 gedwongen afzonderingen</a:t>
            </a:r>
          </a:p>
          <a:p>
            <a:r>
              <a:rPr lang="nl-NL" sz="1400" dirty="0">
                <a:cs typeface="Arial" panose="020B0604020202020204" pitchFamily="34" charset="0"/>
              </a:rPr>
              <a:t>0 suïcides</a:t>
            </a:r>
          </a:p>
          <a:p>
            <a:r>
              <a:rPr lang="nl-NL" sz="1400" dirty="0">
                <a:cs typeface="Arial" panose="020B0604020202020204" pitchFamily="34" charset="0"/>
              </a:rPr>
              <a:t>0 gesloten plaatsingen</a:t>
            </a:r>
          </a:p>
          <a:p>
            <a:r>
              <a:rPr lang="nl-NL" sz="1400" dirty="0">
                <a:cs typeface="Arial" panose="020B0604020202020204" pitchFamily="34" charset="0"/>
              </a:rPr>
              <a:t>0 doorplaatsingen</a:t>
            </a:r>
          </a:p>
          <a:p>
            <a:endParaRPr lang="nl-NL" sz="1400" dirty="0">
              <a:cs typeface="Arial" panose="020B0604020202020204" pitchFamily="34" charset="0"/>
            </a:endParaRPr>
          </a:p>
        </p:txBody>
      </p:sp>
      <p:sp>
        <p:nvSpPr>
          <p:cNvPr id="8" name="Rechthoek 7"/>
          <p:cNvSpPr/>
          <p:nvPr/>
        </p:nvSpPr>
        <p:spPr>
          <a:xfrm>
            <a:off x="5796136" y="5211777"/>
            <a:ext cx="2664296" cy="738664"/>
          </a:xfrm>
          <a:prstGeom prst="rect">
            <a:avLst/>
          </a:prstGeom>
        </p:spPr>
        <p:txBody>
          <a:bodyPr wrap="square">
            <a:spAutoFit/>
          </a:bodyPr>
          <a:lstStyle/>
          <a:p>
            <a:r>
              <a:rPr lang="nl-NL" sz="1400" dirty="0">
                <a:cs typeface="Arial" panose="020B0604020202020204" pitchFamily="34" charset="0"/>
              </a:rPr>
              <a:t>We werken samen in de beste combinaties van voorzieningen, expertises en innovaties. </a:t>
            </a:r>
            <a:endParaRPr lang="nl-NL" sz="1400" dirty="0"/>
          </a:p>
        </p:txBody>
      </p:sp>
      <p:pic>
        <p:nvPicPr>
          <p:cNvPr id="9" name="Afbeelding 8" descr="Toekomstperspectief.png"/>
          <p:cNvPicPr>
            <a:picLocks noChangeAspect="1"/>
          </p:cNvPicPr>
          <p:nvPr/>
        </p:nvPicPr>
        <p:blipFill>
          <a:blip r:embed="rId2" cstate="print"/>
          <a:stretch>
            <a:fillRect/>
          </a:stretch>
        </p:blipFill>
        <p:spPr>
          <a:xfrm>
            <a:off x="2778248" y="1664775"/>
            <a:ext cx="3587503" cy="2494389"/>
          </a:xfrm>
          <a:prstGeom prst="rect">
            <a:avLst/>
          </a:prstGeom>
        </p:spPr>
      </p:pic>
      <p:sp>
        <p:nvSpPr>
          <p:cNvPr id="10" name="Rechthoek 9"/>
          <p:cNvSpPr/>
          <p:nvPr/>
        </p:nvSpPr>
        <p:spPr>
          <a:xfrm>
            <a:off x="3297659" y="5211777"/>
            <a:ext cx="2548682" cy="954107"/>
          </a:xfrm>
          <a:prstGeom prst="rect">
            <a:avLst/>
          </a:prstGeom>
        </p:spPr>
        <p:txBody>
          <a:bodyPr wrap="square">
            <a:spAutoFit/>
          </a:bodyPr>
          <a:lstStyle/>
          <a:p>
            <a:r>
              <a:rPr lang="nl-NL" sz="1400" dirty="0">
                <a:cs typeface="Arial" panose="020B0604020202020204" pitchFamily="34" charset="0"/>
              </a:rPr>
              <a:t>De norm is: waar nodig, halen we er tijdig expertise bij.  </a:t>
            </a:r>
          </a:p>
          <a:p>
            <a:r>
              <a:rPr lang="nl-NL" sz="1400" dirty="0">
                <a:cs typeface="Arial" panose="020B0604020202020204" pitchFamily="34" charset="0"/>
              </a:rPr>
              <a:t>We leren van elkaar in een effectief functionerend netwerk.</a:t>
            </a:r>
            <a:endParaRPr lang="nl-NL" sz="1400" dirty="0"/>
          </a:p>
        </p:txBody>
      </p:sp>
      <p:pic>
        <p:nvPicPr>
          <p:cNvPr id="11" name="Afbeelding 10" descr="netwerk.png"/>
          <p:cNvPicPr>
            <a:picLocks noChangeAspect="1"/>
          </p:cNvPicPr>
          <p:nvPr/>
        </p:nvPicPr>
        <p:blipFill>
          <a:blip r:embed="rId3" cstate="print"/>
          <a:stretch>
            <a:fillRect/>
          </a:stretch>
        </p:blipFill>
        <p:spPr>
          <a:xfrm>
            <a:off x="2579725" y="4228787"/>
            <a:ext cx="5016611" cy="856397"/>
          </a:xfrm>
          <a:prstGeom prst="rect">
            <a:avLst/>
          </a:prstGeom>
        </p:spPr>
      </p:pic>
      <p:sp>
        <p:nvSpPr>
          <p:cNvPr id="3" name="Tijdelijke aanduiding voor dianummer 2">
            <a:extLst>
              <a:ext uri="{FF2B5EF4-FFF2-40B4-BE49-F238E27FC236}">
                <a16:creationId xmlns:a16="http://schemas.microsoft.com/office/drawing/2014/main" id="{1E063EDC-92ED-4315-8DC6-013F1A1A2653}"/>
              </a:ext>
            </a:extLst>
          </p:cNvPr>
          <p:cNvSpPr>
            <a:spLocks noGrp="1"/>
          </p:cNvSpPr>
          <p:nvPr>
            <p:ph type="sldNum" sz="quarter" idx="12"/>
          </p:nvPr>
        </p:nvSpPr>
        <p:spPr/>
        <p:txBody>
          <a:bodyPr/>
          <a:lstStyle/>
          <a:p>
            <a:fld id="{1D056AA0-74DD-4034-BF91-72B79374FF4E}" type="slidenum">
              <a:rPr lang="nl-NL" smtClean="0"/>
              <a:pPr/>
              <a:t>4</a:t>
            </a:fld>
            <a:endParaRPr lang="nl-NL"/>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0" y="39159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Wat is er bereikt</a:t>
            </a:r>
          </a:p>
        </p:txBody>
      </p:sp>
      <p:pic>
        <p:nvPicPr>
          <p:cNvPr id="14" name="Afbeelding 13" descr="tijdlijn zonder tekst.png"/>
          <p:cNvPicPr>
            <a:picLocks noChangeAspect="1"/>
          </p:cNvPicPr>
          <p:nvPr/>
        </p:nvPicPr>
        <p:blipFill>
          <a:blip r:embed="rId2" cstate="print"/>
          <a:stretch>
            <a:fillRect/>
          </a:stretch>
        </p:blipFill>
        <p:spPr>
          <a:xfrm>
            <a:off x="5731750" y="391594"/>
            <a:ext cx="2736304" cy="697993"/>
          </a:xfrm>
          <a:prstGeom prst="rect">
            <a:avLst/>
          </a:prstGeom>
        </p:spPr>
      </p:pic>
      <p:sp>
        <p:nvSpPr>
          <p:cNvPr id="16" name="Rechthoek 15"/>
          <p:cNvSpPr/>
          <p:nvPr/>
        </p:nvSpPr>
        <p:spPr>
          <a:xfrm>
            <a:off x="7138382" y="986339"/>
            <a:ext cx="1296144"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1 april 2021</a:t>
            </a:r>
          </a:p>
        </p:txBody>
      </p:sp>
      <p:sp>
        <p:nvSpPr>
          <p:cNvPr id="6" name="Tijdelijke aanduiding voor dianummer 5">
            <a:extLst>
              <a:ext uri="{FF2B5EF4-FFF2-40B4-BE49-F238E27FC236}">
                <a16:creationId xmlns:a16="http://schemas.microsoft.com/office/drawing/2014/main" id="{B573ACE2-339A-4BD5-BFBF-CB1F5CE309E5}"/>
              </a:ext>
            </a:extLst>
          </p:cNvPr>
          <p:cNvSpPr>
            <a:spLocks noGrp="1"/>
          </p:cNvSpPr>
          <p:nvPr>
            <p:ph type="sldNum" sz="quarter" idx="12"/>
          </p:nvPr>
        </p:nvSpPr>
        <p:spPr/>
        <p:txBody>
          <a:bodyPr/>
          <a:lstStyle/>
          <a:p>
            <a:fld id="{1D056AA0-74DD-4034-BF91-72B79374FF4E}" type="slidenum">
              <a:rPr lang="nl-NL" smtClean="0"/>
              <a:pPr/>
              <a:t>5</a:t>
            </a:fld>
            <a:endParaRPr lang="nl-NL"/>
          </a:p>
        </p:txBody>
      </p:sp>
      <p:sp>
        <p:nvSpPr>
          <p:cNvPr id="22" name="Rechthoek 21">
            <a:extLst>
              <a:ext uri="{FF2B5EF4-FFF2-40B4-BE49-F238E27FC236}">
                <a16:creationId xmlns:a16="http://schemas.microsoft.com/office/drawing/2014/main" id="{976E1FF8-6B9E-44C5-84AE-744D8ACAE874}"/>
              </a:ext>
            </a:extLst>
          </p:cNvPr>
          <p:cNvSpPr/>
          <p:nvPr/>
        </p:nvSpPr>
        <p:spPr>
          <a:xfrm>
            <a:off x="649344" y="1468883"/>
            <a:ext cx="8209254" cy="5077416"/>
          </a:xfrm>
          <a:prstGeom prst="rect">
            <a:avLst/>
          </a:prstGeom>
        </p:spPr>
        <p:txBody>
          <a:bodyPr wrap="square">
            <a:spAutoFit/>
          </a:bodyPr>
          <a:lstStyle/>
          <a:p>
            <a:pPr marL="342900" lvl="0" indent="-342900">
              <a:lnSpc>
                <a:spcPct val="107000"/>
              </a:lnSpc>
              <a:spcAft>
                <a:spcPts val="800"/>
              </a:spcAft>
              <a:buFont typeface="Symbol" panose="05050102010706020507" pitchFamily="18" charset="2"/>
              <a:buChar char=""/>
            </a:pPr>
            <a:r>
              <a:rPr lang="nl-NL" sz="1400" dirty="0">
                <a:effectLst/>
                <a:latin typeface="Calibri" panose="020F0502020204030204" pitchFamily="34" charset="0"/>
                <a:ea typeface="Calibri" panose="020F0502020204030204" pitchFamily="34" charset="0"/>
                <a:cs typeface="Times New Roman" panose="02020603050405020304" pitchFamily="18" charset="0"/>
              </a:rPr>
              <a:t>In alle regio’s is een Regionaal </a:t>
            </a:r>
            <a:r>
              <a:rPr lang="nl-NL" sz="1400" dirty="0">
                <a:latin typeface="Calibri" panose="020F0502020204030204" pitchFamily="34" charset="0"/>
                <a:ea typeface="Calibri" panose="020F0502020204030204" pitchFamily="34" charset="0"/>
                <a:cs typeface="Times New Roman" panose="02020603050405020304" pitchFamily="18" charset="0"/>
              </a:rPr>
              <a:t>E</a:t>
            </a:r>
            <a:r>
              <a:rPr lang="nl-NL" sz="1400" dirty="0">
                <a:effectLst/>
                <a:latin typeface="Calibri" panose="020F0502020204030204" pitchFamily="34" charset="0"/>
                <a:ea typeface="Calibri" panose="020F0502020204030204" pitchFamily="34" charset="0"/>
                <a:cs typeface="Times New Roman" panose="02020603050405020304" pitchFamily="18" charset="0"/>
              </a:rPr>
              <a:t>xpert Team operationeel of in oprichting. De voorzitters van de </a:t>
            </a:r>
            <a:r>
              <a:rPr lang="nl-NL" sz="1400" dirty="0" err="1">
                <a:effectLst/>
                <a:latin typeface="Calibri" panose="020F0502020204030204" pitchFamily="34" charset="0"/>
                <a:ea typeface="Calibri" panose="020F0502020204030204" pitchFamily="34" charset="0"/>
                <a:cs typeface="Times New Roman" panose="02020603050405020304" pitchFamily="18" charset="0"/>
              </a:rPr>
              <a:t>RET’s</a:t>
            </a:r>
            <a:r>
              <a:rPr lang="nl-NL" sz="1400" dirty="0">
                <a:effectLst/>
                <a:latin typeface="Calibri" panose="020F0502020204030204" pitchFamily="34" charset="0"/>
                <a:ea typeface="Calibri" panose="020F0502020204030204" pitchFamily="34" charset="0"/>
                <a:cs typeface="Times New Roman" panose="02020603050405020304" pitchFamily="18" charset="0"/>
              </a:rPr>
              <a:t> (i.o.) vormen een G7 netwerk dat van en met elkaar leert over de werkwijze en </a:t>
            </a:r>
            <a:r>
              <a:rPr lang="nl-NL" sz="1400" dirty="0">
                <a:latin typeface="Calibri" panose="020F0502020204030204" pitchFamily="34" charset="0"/>
                <a:ea typeface="Calibri" panose="020F0502020204030204" pitchFamily="34" charset="0"/>
                <a:cs typeface="Times New Roman" panose="02020603050405020304" pitchFamily="18" charset="0"/>
              </a:rPr>
              <a:t>aanpak van complexe casuïstiek. Ze stemmen af welke initiatieven nodig zijn om hiaten op te lossen. Dit netwerk helpt om goed aan te sluiten bij wat er in de G7 nodig is en optimaal gebruik te maken van de mogelijkheden die BOEG aanvullend biedt. </a:t>
            </a:r>
            <a:r>
              <a:rPr lang="nl-NL" sz="1400" dirty="0">
                <a:effectLst/>
                <a:latin typeface="Calibri" panose="020F0502020204030204" pitchFamily="34" charset="0"/>
                <a:ea typeface="Calibri" panose="020F0502020204030204" pitchFamily="34" charset="0"/>
                <a:cs typeface="Times New Roman" panose="02020603050405020304" pitchFamily="18" charset="0"/>
              </a:rPr>
              <a:t> </a:t>
            </a:r>
          </a:p>
          <a:p>
            <a:pPr marL="342900" lvl="0" indent="-342900">
              <a:lnSpc>
                <a:spcPct val="107000"/>
              </a:lnSpc>
              <a:spcAft>
                <a:spcPts val="80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inzet van ervaringsdeskundigen is geborgd bij complexe casuïstiek, bij het oplossen van hiaten in het zorglandschap en het toetsen van vernieuwende bovenregionale initiatieven. BOEG heeft een raamovereenkomst in voorbereiding met de 3 Gelderse organisaties van ervaringsdeskundigen.  </a:t>
            </a:r>
          </a:p>
          <a:p>
            <a:pPr marL="342900" lvl="0" indent="-342900">
              <a:lnSpc>
                <a:spcPct val="107000"/>
              </a:lnSpc>
              <a:spcAft>
                <a:spcPts val="80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Er is een Klankbordgroep waarin aanbieders van jeugdhulp, </a:t>
            </a:r>
            <a:r>
              <a:rPr lang="nl-NL" sz="1400" dirty="0" err="1">
                <a:latin typeface="Calibri" panose="020F0502020204030204" pitchFamily="34" charset="0"/>
                <a:ea typeface="Calibri" panose="020F0502020204030204" pitchFamily="34" charset="0"/>
                <a:cs typeface="Times New Roman" panose="02020603050405020304" pitchFamily="18" charset="0"/>
              </a:rPr>
              <a:t>GI’s</a:t>
            </a:r>
            <a:r>
              <a:rPr lang="nl-NL" sz="1400" dirty="0">
                <a:latin typeface="Calibri" panose="020F0502020204030204" pitchFamily="34" charset="0"/>
                <a:ea typeface="Calibri" panose="020F0502020204030204" pitchFamily="34" charset="0"/>
                <a:cs typeface="Times New Roman" panose="02020603050405020304" pitchFamily="18" charset="0"/>
              </a:rPr>
              <a:t> en ervaringsdeskundigen vertegenwoordigd zijn. Zij adviseren over de hiaten in het zorglandschap, over oplossingsrichtingen voor complexe jeugdhulpproblematiek en zijn de ogen en de oren in het veld. </a:t>
            </a:r>
          </a:p>
          <a:p>
            <a:pPr marL="342900" lvl="0" indent="-342900">
              <a:lnSpc>
                <a:spcPct val="107000"/>
              </a:lnSpc>
              <a:spcAft>
                <a:spcPts val="80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projectleiders van de Gelderse Verbeteragenda, Vastgoedtransitie </a:t>
            </a:r>
            <a:r>
              <a:rPr lang="nl-NL" sz="1400" dirty="0" err="1">
                <a:latin typeface="Calibri" panose="020F0502020204030204" pitchFamily="34" charset="0"/>
                <a:ea typeface="Calibri" panose="020F0502020204030204" pitchFamily="34" charset="0"/>
                <a:cs typeface="Times New Roman" panose="02020603050405020304" pitchFamily="18" charset="0"/>
              </a:rPr>
              <a:t>JeugdzorgPlus</a:t>
            </a:r>
            <a:r>
              <a:rPr lang="nl-NL" sz="1400" dirty="0">
                <a:latin typeface="Calibri" panose="020F0502020204030204" pitchFamily="34" charset="0"/>
                <a:ea typeface="Calibri" panose="020F0502020204030204" pitchFamily="34" charset="0"/>
                <a:cs typeface="Times New Roman" panose="02020603050405020304" pitchFamily="18" charset="0"/>
              </a:rPr>
              <a:t> en BOEG werken samen en hebben afstemming. </a:t>
            </a:r>
          </a:p>
          <a:p>
            <a:pPr marL="342900" lvl="0" indent="-342900">
              <a:lnSpc>
                <a:spcPct val="107000"/>
              </a:lnSpc>
              <a:spcAft>
                <a:spcPts val="80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Alle complexe casussen die landelijk gemeld worden (</a:t>
            </a:r>
            <a:r>
              <a:rPr lang="nl-NL" sz="1400" dirty="0" err="1">
                <a:latin typeface="Calibri" panose="020F0502020204030204" pitchFamily="34" charset="0"/>
                <a:ea typeface="Calibri" panose="020F0502020204030204" pitchFamily="34" charset="0"/>
                <a:cs typeface="Times New Roman" panose="02020603050405020304" pitchFamily="18" charset="0"/>
              </a:rPr>
              <a:t>OzJ</a:t>
            </a:r>
            <a:r>
              <a:rPr lang="nl-NL" sz="1400" dirty="0">
                <a:latin typeface="Calibri" panose="020F0502020204030204" pitchFamily="34" charset="0"/>
                <a:ea typeface="Calibri" panose="020F0502020204030204" pitchFamily="34" charset="0"/>
                <a:cs typeface="Times New Roman" panose="02020603050405020304" pitchFamily="18" charset="0"/>
              </a:rPr>
              <a:t> of VWS) gaan onmiddellijk naar de betreffende jeugdhulpregio en worden daar opgepakt. We lossen problemen zo veel mogelijk in de regio op!  </a:t>
            </a:r>
          </a:p>
          <a:p>
            <a:pPr marL="342900" lvl="0" indent="-342900">
              <a:lnSpc>
                <a:spcPct val="107000"/>
              </a:lnSpc>
              <a:spcAft>
                <a:spcPts val="80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Er is een start gemaakt met de communicatie over en bekendheid van BOEG als instrument om complexe casuïstiek op te lossen. Communicatieplan is gereed. Uitvoering is net gestart.</a:t>
            </a:r>
          </a:p>
          <a:p>
            <a:pPr marL="342900" lvl="0" indent="-342900">
              <a:lnSpc>
                <a:spcPct val="107000"/>
              </a:lnSpc>
              <a:spcAft>
                <a:spcPts val="800"/>
              </a:spcAft>
              <a:buFont typeface="Symbol" panose="05050102010706020507" pitchFamily="18" charset="2"/>
              <a:buChar char=""/>
            </a:pPr>
            <a:r>
              <a:rPr lang="nl-NL" sz="1400" dirty="0">
                <a:latin typeface="Calibri" panose="020F0502020204030204" pitchFamily="34" charset="0"/>
                <a:ea typeface="Calibri" panose="020F0502020204030204" pitchFamily="34" charset="0"/>
                <a:cs typeface="Times New Roman" panose="02020603050405020304" pitchFamily="18" charset="0"/>
              </a:rPr>
              <a:t>De bestedingen blijven achter bij de begroting. Van VWS is toestemming voor verlenging van de besteding van de beschikbare middelen tot 31-12-2021. Dit uitstel geldt voor alle 8 Expertisenetwerken.  </a:t>
            </a:r>
          </a:p>
        </p:txBody>
      </p:sp>
      <p:sp>
        <p:nvSpPr>
          <p:cNvPr id="10" name="Rechthoek 9">
            <a:extLst>
              <a:ext uri="{FF2B5EF4-FFF2-40B4-BE49-F238E27FC236}">
                <a16:creationId xmlns:a16="http://schemas.microsoft.com/office/drawing/2014/main" id="{B02947D1-2FC0-4A01-B96C-61CDAD95AB71}"/>
              </a:ext>
            </a:extLst>
          </p:cNvPr>
          <p:cNvSpPr/>
          <p:nvPr/>
        </p:nvSpPr>
        <p:spPr>
          <a:xfrm>
            <a:off x="576192" y="1220321"/>
            <a:ext cx="3312368" cy="307777"/>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We zijn een operationeel netwerk:</a:t>
            </a:r>
          </a:p>
        </p:txBody>
      </p:sp>
    </p:spTree>
    <p:extLst>
      <p:ext uri="{BB962C8B-B14F-4D97-AF65-F5344CB8AC3E}">
        <p14:creationId xmlns:p14="http://schemas.microsoft.com/office/powerpoint/2010/main" val="42299353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80328" y="347718"/>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Wat is er bereikt</a:t>
            </a:r>
          </a:p>
        </p:txBody>
      </p:sp>
      <p:pic>
        <p:nvPicPr>
          <p:cNvPr id="14" name="Afbeelding 13" descr="tijdlijn zonder tekst.png"/>
          <p:cNvPicPr>
            <a:picLocks noChangeAspect="1"/>
          </p:cNvPicPr>
          <p:nvPr/>
        </p:nvPicPr>
        <p:blipFill>
          <a:blip r:embed="rId2" cstate="print"/>
          <a:stretch>
            <a:fillRect/>
          </a:stretch>
        </p:blipFill>
        <p:spPr>
          <a:xfrm>
            <a:off x="5740894" y="954636"/>
            <a:ext cx="2736304" cy="697993"/>
          </a:xfrm>
          <a:prstGeom prst="rect">
            <a:avLst/>
          </a:prstGeom>
        </p:spPr>
      </p:pic>
      <p:sp>
        <p:nvSpPr>
          <p:cNvPr id="16" name="Rechthoek 15"/>
          <p:cNvSpPr/>
          <p:nvPr/>
        </p:nvSpPr>
        <p:spPr>
          <a:xfrm>
            <a:off x="7390656" y="1634044"/>
            <a:ext cx="1296144"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1 april 2021</a:t>
            </a:r>
          </a:p>
        </p:txBody>
      </p:sp>
      <p:sp>
        <p:nvSpPr>
          <p:cNvPr id="6" name="Tijdelijke aanduiding voor dianummer 5">
            <a:extLst>
              <a:ext uri="{FF2B5EF4-FFF2-40B4-BE49-F238E27FC236}">
                <a16:creationId xmlns:a16="http://schemas.microsoft.com/office/drawing/2014/main" id="{B573ACE2-339A-4BD5-BFBF-CB1F5CE309E5}"/>
              </a:ext>
            </a:extLst>
          </p:cNvPr>
          <p:cNvSpPr>
            <a:spLocks noGrp="1"/>
          </p:cNvSpPr>
          <p:nvPr>
            <p:ph type="sldNum" sz="quarter" idx="12"/>
          </p:nvPr>
        </p:nvSpPr>
        <p:spPr/>
        <p:txBody>
          <a:bodyPr/>
          <a:lstStyle/>
          <a:p>
            <a:fld id="{1D056AA0-74DD-4034-BF91-72B79374FF4E}" type="slidenum">
              <a:rPr lang="nl-NL" smtClean="0"/>
              <a:pPr/>
              <a:t>6</a:t>
            </a:fld>
            <a:endParaRPr lang="nl-NL"/>
          </a:p>
        </p:txBody>
      </p:sp>
      <p:pic>
        <p:nvPicPr>
          <p:cNvPr id="19" name="Afbeelding 18" descr="Kader.png">
            <a:extLst>
              <a:ext uri="{FF2B5EF4-FFF2-40B4-BE49-F238E27FC236}">
                <a16:creationId xmlns:a16="http://schemas.microsoft.com/office/drawing/2014/main" id="{F8BF8E69-3E83-4A0E-AD52-119E6A2779CB}"/>
              </a:ext>
            </a:extLst>
          </p:cNvPr>
          <p:cNvPicPr>
            <a:picLocks noChangeAspect="1"/>
          </p:cNvPicPr>
          <p:nvPr/>
        </p:nvPicPr>
        <p:blipFill>
          <a:blip r:embed="rId3" cstate="print"/>
          <a:stretch>
            <a:fillRect/>
          </a:stretch>
        </p:blipFill>
        <p:spPr>
          <a:xfrm>
            <a:off x="265889" y="2226203"/>
            <a:ext cx="2756985" cy="1921344"/>
          </a:xfrm>
          <a:prstGeom prst="rect">
            <a:avLst/>
          </a:prstGeom>
        </p:spPr>
      </p:pic>
      <p:sp>
        <p:nvSpPr>
          <p:cNvPr id="20" name="Rechthoek 19">
            <a:extLst>
              <a:ext uri="{FF2B5EF4-FFF2-40B4-BE49-F238E27FC236}">
                <a16:creationId xmlns:a16="http://schemas.microsoft.com/office/drawing/2014/main" id="{65240F8E-578E-42D8-AE16-86CD53AA1F01}"/>
              </a:ext>
            </a:extLst>
          </p:cNvPr>
          <p:cNvSpPr/>
          <p:nvPr/>
        </p:nvSpPr>
        <p:spPr>
          <a:xfrm>
            <a:off x="408403" y="3571483"/>
            <a:ext cx="3024336"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Consultatie en advies</a:t>
            </a:r>
          </a:p>
        </p:txBody>
      </p:sp>
      <p:pic>
        <p:nvPicPr>
          <p:cNvPr id="21" name="Afbeelding 20" descr="Consultatie en advies.png">
            <a:extLst>
              <a:ext uri="{FF2B5EF4-FFF2-40B4-BE49-F238E27FC236}">
                <a16:creationId xmlns:a16="http://schemas.microsoft.com/office/drawing/2014/main" id="{45A537B9-4897-4C67-AFAA-F52EA82B5C32}"/>
              </a:ext>
            </a:extLst>
          </p:cNvPr>
          <p:cNvPicPr>
            <a:picLocks noChangeAspect="1"/>
          </p:cNvPicPr>
          <p:nvPr/>
        </p:nvPicPr>
        <p:blipFill>
          <a:blip r:embed="rId4" cstate="print"/>
          <a:stretch>
            <a:fillRect/>
          </a:stretch>
        </p:blipFill>
        <p:spPr>
          <a:xfrm>
            <a:off x="734879" y="2707387"/>
            <a:ext cx="1977780" cy="809678"/>
          </a:xfrm>
          <a:prstGeom prst="rect">
            <a:avLst/>
          </a:prstGeom>
        </p:spPr>
      </p:pic>
      <p:sp>
        <p:nvSpPr>
          <p:cNvPr id="22" name="Rechthoek 21">
            <a:extLst>
              <a:ext uri="{FF2B5EF4-FFF2-40B4-BE49-F238E27FC236}">
                <a16:creationId xmlns:a16="http://schemas.microsoft.com/office/drawing/2014/main" id="{976E1FF8-6B9E-44C5-84AE-744D8ACAE874}"/>
              </a:ext>
            </a:extLst>
          </p:cNvPr>
          <p:cNvSpPr/>
          <p:nvPr/>
        </p:nvSpPr>
        <p:spPr>
          <a:xfrm>
            <a:off x="3022874" y="2274557"/>
            <a:ext cx="5837662" cy="3754874"/>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 Er is een netwerk van Gelderse ‘pareltjes’ (</a:t>
            </a:r>
            <a:r>
              <a:rPr lang="nl-NL" sz="1400" dirty="0" err="1">
                <a:cs typeface="Arial" panose="020B0604020202020204" pitchFamily="34" charset="0"/>
              </a:rPr>
              <a:t>super-specialisten</a:t>
            </a:r>
            <a:r>
              <a:rPr lang="nl-NL" sz="1400" dirty="0">
                <a:cs typeface="Arial" panose="020B0604020202020204" pitchFamily="34" charset="0"/>
              </a:rPr>
              <a:t>) beschikbaar. Dit zijn ruim 30 professionals die beschikken over erkende deskundigheid op één of meerdere specifieke terreinen en erkend gezag. Zij zijn veelal werkzaam bij aanbieders, </a:t>
            </a:r>
            <a:r>
              <a:rPr lang="nl-NL" sz="1400" dirty="0" err="1">
                <a:cs typeface="Arial" panose="020B0604020202020204" pitchFamily="34" charset="0"/>
              </a:rPr>
              <a:t>GI’s</a:t>
            </a:r>
            <a:r>
              <a:rPr lang="nl-NL" sz="1400" dirty="0">
                <a:cs typeface="Arial" panose="020B0604020202020204" pitchFamily="34" charset="0"/>
              </a:rPr>
              <a:t>, maar er zijn ook ervaringsdeskundigen. Zij zijn per direct beschikbaar voor de Regionale Expert Teams bij het oplossen van complexe casuïstiek. De werkwijze daarvoor is bekend. BOEG sluit een raamovereenkomst met de betreffende organisatie als dat nodig is om deze inzet financieel mogelijk te maken. In deze fase van ontwikkeling maken de Regionale Expert Teams nog mondjesmaat gebruik van de </a:t>
            </a:r>
            <a:r>
              <a:rPr lang="nl-NL" sz="1400" dirty="0" err="1">
                <a:cs typeface="Arial" panose="020B0604020202020204" pitchFamily="34" charset="0"/>
              </a:rPr>
              <a:t>super-specialisten</a:t>
            </a:r>
            <a:r>
              <a:rPr lang="nl-NL" sz="1400" dirty="0">
                <a:cs typeface="Arial" panose="020B0604020202020204" pitchFamily="34" charset="0"/>
              </a:rPr>
              <a:t>. </a:t>
            </a:r>
          </a:p>
          <a:p>
            <a:pPr marL="177800" indent="-177800">
              <a:buFont typeface="Arial" pitchFamily="34" charset="0"/>
              <a:buChar char="•"/>
            </a:pPr>
            <a:r>
              <a:rPr lang="nl-NL" sz="1400" dirty="0">
                <a:cs typeface="Arial" panose="020B0604020202020204" pitchFamily="34" charset="0"/>
              </a:rPr>
              <a:t>Er zijn bovenregionaal drie procesregisseurs beschikbaar die ingezet kunnen worden bij vastgelopen casussen in de jeugdhulpregio’s. Deze procesregisseurs worden al actief ingezet. Peildatum 1 maart waren zij betrokken bij 8 complexe (bovenregionale) casussen. </a:t>
            </a:r>
          </a:p>
          <a:p>
            <a:pPr marL="177800" indent="-177800">
              <a:buFont typeface="Arial" pitchFamily="34" charset="0"/>
              <a:buChar char="•"/>
            </a:pPr>
            <a:r>
              <a:rPr lang="nl-NL" sz="1400" dirty="0">
                <a:cs typeface="Arial" panose="020B0604020202020204" pitchFamily="34" charset="0"/>
              </a:rPr>
              <a:t>De projectleiders van de expertisenetwerken in Nederland vormen samen een netwerk waardoor ook experts van buiten de landsdelen inzetbaar zijn.</a:t>
            </a:r>
          </a:p>
          <a:p>
            <a:pPr marL="177800" indent="-177800">
              <a:buFont typeface="Arial" pitchFamily="34" charset="0"/>
              <a:buChar char="•"/>
            </a:pPr>
            <a:endParaRPr lang="nl-NL" sz="1400" dirty="0">
              <a:cs typeface="Arial" panose="020B0604020202020204" pitchFamily="34"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45532" y="441737"/>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Wat is er bereikt</a:t>
            </a:r>
          </a:p>
        </p:txBody>
      </p:sp>
      <p:pic>
        <p:nvPicPr>
          <p:cNvPr id="14" name="Afbeelding 13" descr="tijdlijn zonder tekst.png"/>
          <p:cNvPicPr>
            <a:picLocks noChangeAspect="1"/>
          </p:cNvPicPr>
          <p:nvPr/>
        </p:nvPicPr>
        <p:blipFill>
          <a:blip r:embed="rId2" cstate="print"/>
          <a:stretch>
            <a:fillRect/>
          </a:stretch>
        </p:blipFill>
        <p:spPr>
          <a:xfrm>
            <a:off x="5667742" y="1053279"/>
            <a:ext cx="2736304" cy="697993"/>
          </a:xfrm>
          <a:prstGeom prst="rect">
            <a:avLst/>
          </a:prstGeom>
        </p:spPr>
      </p:pic>
      <p:sp>
        <p:nvSpPr>
          <p:cNvPr id="16" name="Rechthoek 15"/>
          <p:cNvSpPr/>
          <p:nvPr/>
        </p:nvSpPr>
        <p:spPr>
          <a:xfrm>
            <a:off x="7280834" y="1696808"/>
            <a:ext cx="1296144"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1 april 2021</a:t>
            </a:r>
          </a:p>
        </p:txBody>
      </p:sp>
      <p:sp>
        <p:nvSpPr>
          <p:cNvPr id="6" name="Tijdelijke aanduiding voor dianummer 5">
            <a:extLst>
              <a:ext uri="{FF2B5EF4-FFF2-40B4-BE49-F238E27FC236}">
                <a16:creationId xmlns:a16="http://schemas.microsoft.com/office/drawing/2014/main" id="{B573ACE2-339A-4BD5-BFBF-CB1F5CE309E5}"/>
              </a:ext>
            </a:extLst>
          </p:cNvPr>
          <p:cNvSpPr>
            <a:spLocks noGrp="1"/>
          </p:cNvSpPr>
          <p:nvPr>
            <p:ph type="sldNum" sz="quarter" idx="12"/>
          </p:nvPr>
        </p:nvSpPr>
        <p:spPr/>
        <p:txBody>
          <a:bodyPr/>
          <a:lstStyle/>
          <a:p>
            <a:fld id="{1D056AA0-74DD-4034-BF91-72B79374FF4E}" type="slidenum">
              <a:rPr lang="nl-NL" smtClean="0"/>
              <a:pPr/>
              <a:t>7</a:t>
            </a:fld>
            <a:endParaRPr lang="nl-NL"/>
          </a:p>
        </p:txBody>
      </p:sp>
      <p:sp>
        <p:nvSpPr>
          <p:cNvPr id="22" name="Rechthoek 21">
            <a:extLst>
              <a:ext uri="{FF2B5EF4-FFF2-40B4-BE49-F238E27FC236}">
                <a16:creationId xmlns:a16="http://schemas.microsoft.com/office/drawing/2014/main" id="{976E1FF8-6B9E-44C5-84AE-744D8ACAE874}"/>
              </a:ext>
            </a:extLst>
          </p:cNvPr>
          <p:cNvSpPr/>
          <p:nvPr/>
        </p:nvSpPr>
        <p:spPr>
          <a:xfrm>
            <a:off x="3266836" y="2274557"/>
            <a:ext cx="5593700" cy="4185761"/>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Er is een notitie opgesteld ‘Rode draden in Gelderland’. Daarin staan de eerste bevindingen t.a.v. de hiaten in het zorglandschap. Deze notitie vraagt aanscherping, verdere kwantificering en concretisering als basis voor verdere actie.</a:t>
            </a:r>
          </a:p>
          <a:p>
            <a:pPr marL="177800" indent="-177800">
              <a:buFont typeface="Arial" pitchFamily="34" charset="0"/>
              <a:buChar char="•"/>
            </a:pPr>
            <a:r>
              <a:rPr lang="nl-NL" sz="1400" dirty="0">
                <a:cs typeface="Arial" panose="020B0604020202020204" pitchFamily="34" charset="0"/>
              </a:rPr>
              <a:t>BOEG heeft 2x een overbruggingsfinanciering afgegeven in een complexe casus die zonder die garantie zou leiden tot een jongere in crisis zonder hulp.</a:t>
            </a:r>
          </a:p>
          <a:p>
            <a:pPr marL="177800" indent="-177800">
              <a:buFont typeface="Arial" pitchFamily="34" charset="0"/>
              <a:buChar char="•"/>
            </a:pPr>
            <a:r>
              <a:rPr lang="nl-NL" sz="1400" dirty="0">
                <a:cs typeface="Arial" panose="020B0604020202020204" pitchFamily="34" charset="0"/>
              </a:rPr>
              <a:t> Er is een voorstel van </a:t>
            </a:r>
            <a:r>
              <a:rPr lang="nl-NL" sz="1400" dirty="0" err="1">
                <a:cs typeface="Arial" panose="020B0604020202020204" pitchFamily="34" charset="0"/>
              </a:rPr>
              <a:t>Pactum</a:t>
            </a:r>
            <a:r>
              <a:rPr lang="nl-NL" sz="1400" dirty="0">
                <a:cs typeface="Arial" panose="020B0604020202020204" pitchFamily="34" charset="0"/>
              </a:rPr>
              <a:t> goedgekeurd voor ‘onvoorwaardelijk wonen voor kinderen met autisme en ernstige gedragsproblematiek’. </a:t>
            </a:r>
            <a:br>
              <a:rPr lang="nl-NL" sz="1400" dirty="0">
                <a:cs typeface="Arial" panose="020B0604020202020204" pitchFamily="34" charset="0"/>
              </a:rPr>
            </a:br>
            <a:r>
              <a:rPr lang="nl-NL" sz="1400" dirty="0">
                <a:cs typeface="Arial" panose="020B0604020202020204" pitchFamily="34" charset="0"/>
              </a:rPr>
              <a:t>Er is een voorstel van </a:t>
            </a:r>
            <a:r>
              <a:rPr lang="nl-NL" sz="1400" dirty="0" err="1">
                <a:cs typeface="Arial" panose="020B0604020202020204" pitchFamily="34" charset="0"/>
              </a:rPr>
              <a:t>EntreaLindenhout</a:t>
            </a:r>
            <a:r>
              <a:rPr lang="nl-NL" sz="1400" dirty="0">
                <a:cs typeface="Arial" panose="020B0604020202020204" pitchFamily="34" charset="0"/>
              </a:rPr>
              <a:t> in de laatste fase van goedkeuring voor 2 kleinschalige verblijfsinitiatieven voor kinderen met ernstige </a:t>
            </a:r>
            <a:r>
              <a:rPr lang="nl-NL" sz="1400" dirty="0" err="1">
                <a:cs typeface="Arial" panose="020B0604020202020204" pitchFamily="34" charset="0"/>
              </a:rPr>
              <a:t>externaliserende</a:t>
            </a:r>
            <a:r>
              <a:rPr lang="nl-NL" sz="1400" dirty="0">
                <a:cs typeface="Arial" panose="020B0604020202020204" pitchFamily="34" charset="0"/>
              </a:rPr>
              <a:t> gedragsproblemen. BOEG financiert van beide initiatieven de opstartkosten en eventuele open plaatsen. Er is in totaal plaats voor 16 jeugdigen waarvoor nu geen passende plek is. Deze locaties dienen ook voor overbodig maken van </a:t>
            </a:r>
            <a:r>
              <a:rPr lang="nl-NL" sz="1400" dirty="0" err="1">
                <a:cs typeface="Arial" panose="020B0604020202020204" pitchFamily="34" charset="0"/>
              </a:rPr>
              <a:t>JeugdzorgPlus</a:t>
            </a:r>
            <a:r>
              <a:rPr lang="nl-NL" sz="1400" dirty="0">
                <a:cs typeface="Arial" panose="020B0604020202020204" pitchFamily="34" charset="0"/>
              </a:rPr>
              <a:t> en 3 milieu voorzieningen. De locaties zijn op korte termijn operationeel. </a:t>
            </a: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p:txBody>
      </p:sp>
      <p:pic>
        <p:nvPicPr>
          <p:cNvPr id="10" name="Afbeelding 9" descr="Kader.png">
            <a:extLst>
              <a:ext uri="{FF2B5EF4-FFF2-40B4-BE49-F238E27FC236}">
                <a16:creationId xmlns:a16="http://schemas.microsoft.com/office/drawing/2014/main" id="{E178DA82-230F-4B08-9128-DD98C6187304}"/>
              </a:ext>
            </a:extLst>
          </p:cNvPr>
          <p:cNvPicPr>
            <a:picLocks noChangeAspect="1"/>
          </p:cNvPicPr>
          <p:nvPr/>
        </p:nvPicPr>
        <p:blipFill>
          <a:blip r:embed="rId3" cstate="print"/>
          <a:stretch>
            <a:fillRect/>
          </a:stretch>
        </p:blipFill>
        <p:spPr>
          <a:xfrm rot="436594">
            <a:off x="398986" y="1930375"/>
            <a:ext cx="2880320" cy="2007296"/>
          </a:xfrm>
          <a:prstGeom prst="rect">
            <a:avLst/>
          </a:prstGeom>
        </p:spPr>
      </p:pic>
      <p:pic>
        <p:nvPicPr>
          <p:cNvPr id="11" name="Afbeelding 10" descr="Organiseren van zorg.png">
            <a:extLst>
              <a:ext uri="{FF2B5EF4-FFF2-40B4-BE49-F238E27FC236}">
                <a16:creationId xmlns:a16="http://schemas.microsoft.com/office/drawing/2014/main" id="{7CC59683-3B75-4DB0-BDB2-3B8EEC804A81}"/>
              </a:ext>
            </a:extLst>
          </p:cNvPr>
          <p:cNvPicPr>
            <a:picLocks noChangeAspect="1"/>
          </p:cNvPicPr>
          <p:nvPr/>
        </p:nvPicPr>
        <p:blipFill>
          <a:blip r:embed="rId4" cstate="print"/>
          <a:stretch>
            <a:fillRect/>
          </a:stretch>
        </p:blipFill>
        <p:spPr>
          <a:xfrm>
            <a:off x="798831" y="2283558"/>
            <a:ext cx="1792599" cy="1128674"/>
          </a:xfrm>
          <a:prstGeom prst="rect">
            <a:avLst/>
          </a:prstGeom>
        </p:spPr>
      </p:pic>
      <p:sp>
        <p:nvSpPr>
          <p:cNvPr id="12" name="Rechthoek 11">
            <a:extLst>
              <a:ext uri="{FF2B5EF4-FFF2-40B4-BE49-F238E27FC236}">
                <a16:creationId xmlns:a16="http://schemas.microsoft.com/office/drawing/2014/main" id="{9C95DD6C-3FAC-423F-BF38-200590F932A5}"/>
              </a:ext>
            </a:extLst>
          </p:cNvPr>
          <p:cNvSpPr/>
          <p:nvPr/>
        </p:nvSpPr>
        <p:spPr>
          <a:xfrm>
            <a:off x="326978" y="3124200"/>
            <a:ext cx="2952328" cy="307777"/>
          </a:xfrm>
          <a:prstGeom prst="rect">
            <a:avLst/>
          </a:prstGeom>
        </p:spPr>
        <p:txBody>
          <a:bodyPr wrap="square">
            <a:spAutoFit/>
          </a:bodyPr>
          <a:lstStyle/>
          <a:p>
            <a:pPr algn="ctr"/>
            <a:r>
              <a:rPr lang="nl-NL" sz="1400" dirty="0">
                <a:latin typeface="Segoe UI Black" pitchFamily="34" charset="0"/>
                <a:ea typeface="Segoe UI Black" pitchFamily="34" charset="0"/>
                <a:cs typeface="Arial" panose="020B0604020202020204" pitchFamily="34" charset="0"/>
              </a:rPr>
              <a:t>Organiseren van zorg</a:t>
            </a:r>
          </a:p>
        </p:txBody>
      </p:sp>
    </p:spTree>
    <p:extLst>
      <p:ext uri="{BB962C8B-B14F-4D97-AF65-F5344CB8AC3E}">
        <p14:creationId xmlns:p14="http://schemas.microsoft.com/office/powerpoint/2010/main" val="20890450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2D8A02-CBBE-4D40-AAE5-BFAD0844F26D}"/>
              </a:ext>
            </a:extLst>
          </p:cNvPr>
          <p:cNvSpPr txBox="1">
            <a:spLocks/>
          </p:cNvSpPr>
          <p:nvPr/>
        </p:nvSpPr>
        <p:spPr>
          <a:xfrm>
            <a:off x="45532" y="441737"/>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Wat is er bereikt</a:t>
            </a:r>
          </a:p>
        </p:txBody>
      </p:sp>
      <p:pic>
        <p:nvPicPr>
          <p:cNvPr id="14" name="Afbeelding 13" descr="tijdlijn zonder tekst.png"/>
          <p:cNvPicPr>
            <a:picLocks noChangeAspect="1"/>
          </p:cNvPicPr>
          <p:nvPr/>
        </p:nvPicPr>
        <p:blipFill>
          <a:blip r:embed="rId2" cstate="print"/>
          <a:stretch>
            <a:fillRect/>
          </a:stretch>
        </p:blipFill>
        <p:spPr>
          <a:xfrm>
            <a:off x="5667742" y="1053279"/>
            <a:ext cx="2736304" cy="697993"/>
          </a:xfrm>
          <a:prstGeom prst="rect">
            <a:avLst/>
          </a:prstGeom>
        </p:spPr>
      </p:pic>
      <p:sp>
        <p:nvSpPr>
          <p:cNvPr id="16" name="Rechthoek 15"/>
          <p:cNvSpPr/>
          <p:nvPr/>
        </p:nvSpPr>
        <p:spPr>
          <a:xfrm>
            <a:off x="7280834" y="1696808"/>
            <a:ext cx="1296144"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1 april 2021</a:t>
            </a:r>
          </a:p>
        </p:txBody>
      </p:sp>
      <p:sp>
        <p:nvSpPr>
          <p:cNvPr id="6" name="Tijdelijke aanduiding voor dianummer 5">
            <a:extLst>
              <a:ext uri="{FF2B5EF4-FFF2-40B4-BE49-F238E27FC236}">
                <a16:creationId xmlns:a16="http://schemas.microsoft.com/office/drawing/2014/main" id="{B573ACE2-339A-4BD5-BFBF-CB1F5CE309E5}"/>
              </a:ext>
            </a:extLst>
          </p:cNvPr>
          <p:cNvSpPr>
            <a:spLocks noGrp="1"/>
          </p:cNvSpPr>
          <p:nvPr>
            <p:ph type="sldNum" sz="quarter" idx="12"/>
          </p:nvPr>
        </p:nvSpPr>
        <p:spPr/>
        <p:txBody>
          <a:bodyPr/>
          <a:lstStyle/>
          <a:p>
            <a:fld id="{1D056AA0-74DD-4034-BF91-72B79374FF4E}" type="slidenum">
              <a:rPr lang="nl-NL" smtClean="0"/>
              <a:pPr/>
              <a:t>8</a:t>
            </a:fld>
            <a:endParaRPr lang="nl-NL"/>
          </a:p>
        </p:txBody>
      </p:sp>
      <p:sp>
        <p:nvSpPr>
          <p:cNvPr id="22" name="Rechthoek 21">
            <a:extLst>
              <a:ext uri="{FF2B5EF4-FFF2-40B4-BE49-F238E27FC236}">
                <a16:creationId xmlns:a16="http://schemas.microsoft.com/office/drawing/2014/main" id="{976E1FF8-6B9E-44C5-84AE-744D8ACAE874}"/>
              </a:ext>
            </a:extLst>
          </p:cNvPr>
          <p:cNvSpPr/>
          <p:nvPr/>
        </p:nvSpPr>
        <p:spPr>
          <a:xfrm>
            <a:off x="3266836" y="2274557"/>
            <a:ext cx="5593700" cy="3970318"/>
          </a:xfrm>
          <a:prstGeom prst="rect">
            <a:avLst/>
          </a:prstGeom>
        </p:spPr>
        <p:txBody>
          <a:bodyPr wrap="square">
            <a:spAutoFit/>
          </a:bodyPr>
          <a:lstStyle/>
          <a:p>
            <a:pPr marL="177800" indent="-177800">
              <a:buFont typeface="Arial" pitchFamily="34" charset="0"/>
              <a:buChar char="•"/>
            </a:pPr>
            <a:r>
              <a:rPr lang="nl-NL" sz="1400" dirty="0">
                <a:cs typeface="Arial" panose="020B0604020202020204" pitchFamily="34" charset="0"/>
              </a:rPr>
              <a:t>Met de Regionale Expert Teams is afgestemd hoe we aan de slag gaan met ‘leren’. </a:t>
            </a:r>
          </a:p>
          <a:p>
            <a:pPr marL="177800" indent="-177800">
              <a:buFont typeface="Arial" pitchFamily="34" charset="0"/>
              <a:buChar char="•"/>
            </a:pPr>
            <a:r>
              <a:rPr lang="nl-NL" sz="1400" dirty="0">
                <a:cs typeface="Arial" panose="020B0604020202020204" pitchFamily="34" charset="0"/>
              </a:rPr>
              <a:t>N.a.v. een oproep in de G7 zijn er 7 gedragsdeskundigen geselecteerd die na een korte opleiding in Gelderland casusonderzoek gaan doen bij jeugdigen, hun ouders en betrokken aanbieders om van te leren. Het thema voor dit leren in 2021 is: ‘Wat kunnen we leren van trajecten van kinderen en gezinnen waarbij na een of meerdere ambulante vormen van hulp een kind uit huis is geplaatst, onder meer vanwege overbelasting van de ouder(s)?’</a:t>
            </a:r>
          </a:p>
          <a:p>
            <a:pPr marL="177800" indent="-177800">
              <a:buFont typeface="Arial" pitchFamily="34" charset="0"/>
              <a:buChar char="•"/>
            </a:pPr>
            <a:r>
              <a:rPr lang="nl-NL" sz="1400" dirty="0">
                <a:cs typeface="Arial" panose="020B0604020202020204" pitchFamily="34" charset="0"/>
              </a:rPr>
              <a:t>De Regionale Expert Teams in Gelderland gaan op eenzelfde wijze complexe casuïstiek registreren en monitoren. Daartoe wordt, met inbreng vanuit Gelderland, momenteel een landelijk digitaal systeem voor monitoring ontwikkeld. Dat stelt ons in staat om regionaal, op niveau van Gelderland, en straks ook landelijk, data te analyseren en er van te leren.    </a:t>
            </a: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a:p>
            <a:pPr marL="177800" indent="-177800">
              <a:buFont typeface="Arial" pitchFamily="34" charset="0"/>
              <a:buChar char="•"/>
            </a:pPr>
            <a:endParaRPr lang="nl-NL" sz="1400" dirty="0">
              <a:cs typeface="Arial" panose="020B0604020202020204" pitchFamily="34" charset="0"/>
            </a:endParaRPr>
          </a:p>
        </p:txBody>
      </p:sp>
      <p:pic>
        <p:nvPicPr>
          <p:cNvPr id="13" name="Afbeelding 12" descr="Kader.png">
            <a:extLst>
              <a:ext uri="{FF2B5EF4-FFF2-40B4-BE49-F238E27FC236}">
                <a16:creationId xmlns:a16="http://schemas.microsoft.com/office/drawing/2014/main" id="{BB161175-580A-4757-96A3-EAB733FAFBE5}"/>
              </a:ext>
            </a:extLst>
          </p:cNvPr>
          <p:cNvPicPr>
            <a:picLocks noChangeAspect="1"/>
          </p:cNvPicPr>
          <p:nvPr/>
        </p:nvPicPr>
        <p:blipFill>
          <a:blip r:embed="rId3" cstate="print"/>
          <a:stretch>
            <a:fillRect/>
          </a:stretch>
        </p:blipFill>
        <p:spPr>
          <a:xfrm rot="21373542" flipV="1">
            <a:off x="449603" y="1513011"/>
            <a:ext cx="2756985" cy="1921344"/>
          </a:xfrm>
          <a:prstGeom prst="rect">
            <a:avLst/>
          </a:prstGeom>
        </p:spPr>
      </p:pic>
      <p:sp>
        <p:nvSpPr>
          <p:cNvPr id="15" name="Rechthoek 14">
            <a:extLst>
              <a:ext uri="{FF2B5EF4-FFF2-40B4-BE49-F238E27FC236}">
                <a16:creationId xmlns:a16="http://schemas.microsoft.com/office/drawing/2014/main" id="{1CAD8719-8E7E-4E5D-9B71-253D7FE4D821}"/>
              </a:ext>
            </a:extLst>
          </p:cNvPr>
          <p:cNvSpPr/>
          <p:nvPr/>
        </p:nvSpPr>
        <p:spPr>
          <a:xfrm>
            <a:off x="602540" y="2864513"/>
            <a:ext cx="2448272" cy="307777"/>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Kennisontwikkeling</a:t>
            </a:r>
          </a:p>
        </p:txBody>
      </p:sp>
      <p:pic>
        <p:nvPicPr>
          <p:cNvPr id="17" name="Afbeelding 16" descr="Kennisontwikkeling.png">
            <a:extLst>
              <a:ext uri="{FF2B5EF4-FFF2-40B4-BE49-F238E27FC236}">
                <a16:creationId xmlns:a16="http://schemas.microsoft.com/office/drawing/2014/main" id="{BB3C1ED4-6212-45E0-AF45-AC7D8ED3D3B3}"/>
              </a:ext>
            </a:extLst>
          </p:cNvPr>
          <p:cNvPicPr>
            <a:picLocks noChangeAspect="1"/>
          </p:cNvPicPr>
          <p:nvPr/>
        </p:nvPicPr>
        <p:blipFill>
          <a:blip r:embed="rId4" cstate="print"/>
          <a:stretch>
            <a:fillRect/>
          </a:stretch>
        </p:blipFill>
        <p:spPr>
          <a:xfrm>
            <a:off x="1034588" y="1791929"/>
            <a:ext cx="1080120" cy="1072584"/>
          </a:xfrm>
          <a:prstGeom prst="rect">
            <a:avLst/>
          </a:prstGeom>
        </p:spPr>
      </p:pic>
    </p:spTree>
    <p:extLst>
      <p:ext uri="{BB962C8B-B14F-4D97-AF65-F5344CB8AC3E}">
        <p14:creationId xmlns:p14="http://schemas.microsoft.com/office/powerpoint/2010/main" val="38288045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 name="Rechthoek 152">
            <a:extLst>
              <a:ext uri="{FF2B5EF4-FFF2-40B4-BE49-F238E27FC236}">
                <a16:creationId xmlns:a16="http://schemas.microsoft.com/office/drawing/2014/main" id="{3943BB30-03D5-4412-969D-A820FF652DBC}"/>
              </a:ext>
            </a:extLst>
          </p:cNvPr>
          <p:cNvSpPr/>
          <p:nvPr/>
        </p:nvSpPr>
        <p:spPr>
          <a:xfrm>
            <a:off x="2490789" y="5398068"/>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4" name="Rechthoek 153">
            <a:extLst>
              <a:ext uri="{FF2B5EF4-FFF2-40B4-BE49-F238E27FC236}">
                <a16:creationId xmlns:a16="http://schemas.microsoft.com/office/drawing/2014/main" id="{E469481A-F3F0-4AB7-85B0-F02851E3B018}"/>
              </a:ext>
            </a:extLst>
          </p:cNvPr>
          <p:cNvSpPr/>
          <p:nvPr/>
        </p:nvSpPr>
        <p:spPr>
          <a:xfrm>
            <a:off x="2486191" y="5203926"/>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52" name="Rechthoek 151">
            <a:extLst>
              <a:ext uri="{FF2B5EF4-FFF2-40B4-BE49-F238E27FC236}">
                <a16:creationId xmlns:a16="http://schemas.microsoft.com/office/drawing/2014/main" id="{F1607820-1AD7-4492-9F5A-02B3B2EE1EEF}"/>
              </a:ext>
            </a:extLst>
          </p:cNvPr>
          <p:cNvSpPr/>
          <p:nvPr/>
        </p:nvSpPr>
        <p:spPr>
          <a:xfrm>
            <a:off x="2496803" y="347171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22" name="Rechthoek 21"/>
          <p:cNvSpPr/>
          <p:nvPr/>
        </p:nvSpPr>
        <p:spPr>
          <a:xfrm>
            <a:off x="7666645" y="2102368"/>
            <a:ext cx="959086" cy="211558"/>
          </a:xfrm>
          <a:prstGeom prst="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5" name="Rechthoek 114"/>
          <p:cNvSpPr/>
          <p:nvPr/>
        </p:nvSpPr>
        <p:spPr>
          <a:xfrm>
            <a:off x="2490789" y="5604414"/>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3" name="Rechthoek 112"/>
          <p:cNvSpPr/>
          <p:nvPr/>
        </p:nvSpPr>
        <p:spPr>
          <a:xfrm>
            <a:off x="2483767" y="4425654"/>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2" name="Rechthoek 111"/>
          <p:cNvSpPr/>
          <p:nvPr/>
        </p:nvSpPr>
        <p:spPr>
          <a:xfrm>
            <a:off x="2509839" y="4069283"/>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1" name="Rechthoek 110"/>
          <p:cNvSpPr/>
          <p:nvPr/>
        </p:nvSpPr>
        <p:spPr>
          <a:xfrm>
            <a:off x="2500314" y="2638555"/>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0" name="Rechthoek 109"/>
          <p:cNvSpPr/>
          <p:nvPr/>
        </p:nvSpPr>
        <p:spPr>
          <a:xfrm>
            <a:off x="2509839" y="3264420"/>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9" name="Rechthoek 108"/>
          <p:cNvSpPr/>
          <p:nvPr/>
        </p:nvSpPr>
        <p:spPr>
          <a:xfrm>
            <a:off x="2509839" y="2826269"/>
            <a:ext cx="618648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7" name="Rechthoek 106"/>
          <p:cNvSpPr/>
          <p:nvPr/>
        </p:nvSpPr>
        <p:spPr>
          <a:xfrm>
            <a:off x="2490789" y="2473845"/>
            <a:ext cx="6205536" cy="16934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39" name="Rechte verbindingslijn 38"/>
          <p:cNvCxnSpPr/>
          <p:nvPr/>
        </p:nvCxnSpPr>
        <p:spPr>
          <a:xfrm>
            <a:off x="7661881" y="1876449"/>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3" name="Rechte verbindingslijn 42"/>
          <p:cNvCxnSpPr/>
          <p:nvPr/>
        </p:nvCxnSpPr>
        <p:spPr>
          <a:xfrm>
            <a:off x="8696325" y="1772253"/>
            <a:ext cx="0" cy="4373324"/>
          </a:xfrm>
          <a:prstGeom prst="line">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 name="Titel 1">
            <a:extLst>
              <a:ext uri="{FF2B5EF4-FFF2-40B4-BE49-F238E27FC236}">
                <a16:creationId xmlns:a16="http://schemas.microsoft.com/office/drawing/2014/main" id="{002D8A02-CBBE-4D40-AAE5-BFAD0844F26D}"/>
              </a:ext>
            </a:extLst>
          </p:cNvPr>
          <p:cNvSpPr txBox="1">
            <a:spLocks/>
          </p:cNvSpPr>
          <p:nvPr/>
        </p:nvSpPr>
        <p:spPr>
          <a:xfrm>
            <a:off x="1338227" y="404664"/>
            <a:ext cx="6467547" cy="982616"/>
          </a:xfrm>
          <a:prstGeom prst="rect">
            <a:avLst/>
          </a:prstGeom>
        </p:spPr>
        <p:txBody>
          <a:bodyPr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nl-NL" sz="4800" b="0" i="0" u="none" strike="noStrike" kern="1200" cap="none" spc="0" normalizeH="0" baseline="0" noProof="0" dirty="0">
                <a:ln>
                  <a:noFill/>
                </a:ln>
                <a:solidFill>
                  <a:schemeClr val="accent5">
                    <a:lumMod val="75000"/>
                  </a:schemeClr>
                </a:solidFill>
                <a:effectLst/>
                <a:uLnTx/>
                <a:uFillTx/>
                <a:latin typeface="Gill Sans Ultra Bold Condensed" pitchFamily="34" charset="0"/>
                <a:ea typeface="+mj-ea"/>
                <a:cs typeface="+mj-cs"/>
              </a:rPr>
              <a:t>Routekaart</a:t>
            </a:r>
          </a:p>
        </p:txBody>
      </p:sp>
      <p:sp>
        <p:nvSpPr>
          <p:cNvPr id="14" name="Rechthoek 13"/>
          <p:cNvSpPr/>
          <p:nvPr/>
        </p:nvSpPr>
        <p:spPr>
          <a:xfrm>
            <a:off x="1511660" y="1196752"/>
            <a:ext cx="6120680" cy="523220"/>
          </a:xfrm>
          <a:prstGeom prst="rect">
            <a:avLst/>
          </a:prstGeom>
        </p:spPr>
        <p:txBody>
          <a:bodyPr wrap="square">
            <a:spAutoFit/>
          </a:bodyPr>
          <a:lstStyle/>
          <a:p>
            <a:pPr algn="ctr"/>
            <a:r>
              <a:rPr lang="nl-NL" sz="1400" dirty="0">
                <a:latin typeface="Gill Sans Ultra Bold" pitchFamily="34" charset="0"/>
                <a:cs typeface="Arial" panose="020B0604020202020204" pitchFamily="34" charset="0"/>
              </a:rPr>
              <a:t>1. Consultatie en advies</a:t>
            </a:r>
          </a:p>
          <a:p>
            <a:pPr algn="ctr"/>
            <a:r>
              <a:rPr lang="nl-NL" sz="1400" dirty="0">
                <a:latin typeface="Gill Sans Ultra Bold" pitchFamily="34" charset="0"/>
                <a:cs typeface="Arial" panose="020B0604020202020204" pitchFamily="34" charset="0"/>
              </a:rPr>
              <a:t>PLAN versus RESULTAAT</a:t>
            </a:r>
          </a:p>
        </p:txBody>
      </p:sp>
      <p:pic>
        <p:nvPicPr>
          <p:cNvPr id="5" name="Afbeelding 4" descr="Kader.png"/>
          <p:cNvPicPr>
            <a:picLocks noChangeAspect="1"/>
          </p:cNvPicPr>
          <p:nvPr/>
        </p:nvPicPr>
        <p:blipFill>
          <a:blip r:embed="rId2" cstate="print"/>
          <a:stretch>
            <a:fillRect/>
          </a:stretch>
        </p:blipFill>
        <p:spPr>
          <a:xfrm>
            <a:off x="709262" y="507805"/>
            <a:ext cx="1918522" cy="1337019"/>
          </a:xfrm>
          <a:prstGeom prst="rect">
            <a:avLst/>
          </a:prstGeom>
        </p:spPr>
      </p:pic>
      <p:pic>
        <p:nvPicPr>
          <p:cNvPr id="6" name="Afbeelding 5" descr="Consultatie en advies.png"/>
          <p:cNvPicPr>
            <a:picLocks noChangeAspect="1"/>
          </p:cNvPicPr>
          <p:nvPr/>
        </p:nvPicPr>
        <p:blipFill>
          <a:blip r:embed="rId3" cstate="print"/>
          <a:stretch>
            <a:fillRect/>
          </a:stretch>
        </p:blipFill>
        <p:spPr>
          <a:xfrm>
            <a:off x="925286" y="876106"/>
            <a:ext cx="1524537" cy="624126"/>
          </a:xfrm>
          <a:prstGeom prst="rect">
            <a:avLst/>
          </a:prstGeom>
        </p:spPr>
      </p:pic>
      <p:sp>
        <p:nvSpPr>
          <p:cNvPr id="7" name="Rechthoek 6"/>
          <p:cNvSpPr/>
          <p:nvPr/>
        </p:nvSpPr>
        <p:spPr>
          <a:xfrm>
            <a:off x="445418" y="1988840"/>
            <a:ext cx="2304256"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Resultaat</a:t>
            </a:r>
          </a:p>
          <a:p>
            <a:endParaRPr lang="nl-NL" sz="1400" dirty="0">
              <a:solidFill>
                <a:srgbClr val="FF0000"/>
              </a:solidFill>
              <a:latin typeface="Segoe UI Black" pitchFamily="34" charset="0"/>
              <a:ea typeface="Segoe UI Black" pitchFamily="34" charset="0"/>
            </a:endParaRPr>
          </a:p>
        </p:txBody>
      </p:sp>
      <p:sp>
        <p:nvSpPr>
          <p:cNvPr id="8" name="Rechthoek 7"/>
          <p:cNvSpPr/>
          <p:nvPr/>
        </p:nvSpPr>
        <p:spPr>
          <a:xfrm>
            <a:off x="2483768" y="1988840"/>
            <a:ext cx="2232248" cy="523220"/>
          </a:xfrm>
          <a:prstGeom prst="rect">
            <a:avLst/>
          </a:prstGeom>
        </p:spPr>
        <p:txBody>
          <a:bodyPr wrap="square">
            <a:spAutoFit/>
          </a:bodyPr>
          <a:lstStyle/>
          <a:p>
            <a:r>
              <a:rPr lang="nl-NL" sz="1400" dirty="0">
                <a:latin typeface="Segoe UI Black" pitchFamily="34" charset="0"/>
                <a:ea typeface="Segoe UI Black" pitchFamily="34" charset="0"/>
                <a:cs typeface="Arial" panose="020B0604020202020204" pitchFamily="34" charset="0"/>
              </a:rPr>
              <a:t>Acties</a:t>
            </a:r>
          </a:p>
          <a:p>
            <a:endParaRPr lang="nl-NL" sz="1400" dirty="0">
              <a:solidFill>
                <a:srgbClr val="FF0000"/>
              </a:solidFill>
              <a:latin typeface="Segoe UI Black" pitchFamily="34" charset="0"/>
              <a:ea typeface="Segoe UI Black" pitchFamily="34" charset="0"/>
            </a:endParaRPr>
          </a:p>
        </p:txBody>
      </p:sp>
      <p:sp>
        <p:nvSpPr>
          <p:cNvPr id="23" name="Rechthoek 22"/>
          <p:cNvSpPr/>
          <p:nvPr/>
        </p:nvSpPr>
        <p:spPr>
          <a:xfrm>
            <a:off x="7639109" y="2082998"/>
            <a:ext cx="1052453" cy="276999"/>
          </a:xfrm>
          <a:prstGeom prst="rect">
            <a:avLst/>
          </a:prstGeom>
        </p:spPr>
        <p:txBody>
          <a:bodyPr wrap="square">
            <a:spAutoFit/>
          </a:bodyPr>
          <a:lstStyle/>
          <a:p>
            <a:pPr algn="ctr"/>
            <a:r>
              <a:rPr lang="nl-NL" sz="1200" b="1" dirty="0">
                <a:solidFill>
                  <a:schemeClr val="bg1"/>
                </a:solidFill>
                <a:latin typeface="Segoe UI Black" pitchFamily="34" charset="0"/>
                <a:ea typeface="Segoe UI Black" pitchFamily="34" charset="0"/>
                <a:cs typeface="Arial" panose="020B0604020202020204" pitchFamily="34" charset="0"/>
              </a:rPr>
              <a:t>1 april 2021</a:t>
            </a:r>
            <a:endParaRPr lang="nl-NL" sz="1200" b="1" dirty="0">
              <a:solidFill>
                <a:schemeClr val="bg1"/>
              </a:solidFill>
              <a:latin typeface="Segoe UI Black" pitchFamily="34" charset="0"/>
              <a:ea typeface="Segoe UI Black" pitchFamily="34" charset="0"/>
            </a:endParaRPr>
          </a:p>
        </p:txBody>
      </p:sp>
      <p:sp>
        <p:nvSpPr>
          <p:cNvPr id="24" name="Rechthoek 23"/>
          <p:cNvSpPr/>
          <p:nvPr/>
        </p:nvSpPr>
        <p:spPr>
          <a:xfrm>
            <a:off x="1240839" y="2420888"/>
            <a:ext cx="1326232" cy="830997"/>
          </a:xfrm>
          <a:prstGeom prst="rect">
            <a:avLst/>
          </a:prstGeom>
        </p:spPr>
        <p:txBody>
          <a:bodyPr wrap="square">
            <a:spAutoFit/>
          </a:bodyPr>
          <a:lstStyle/>
          <a:p>
            <a:r>
              <a:rPr lang="nl-NL" sz="1200" dirty="0">
                <a:cs typeface="Arial" panose="020B0604020202020204" pitchFamily="34" charset="0"/>
              </a:rPr>
              <a:t>De benodigde</a:t>
            </a:r>
          </a:p>
          <a:p>
            <a:r>
              <a:rPr lang="nl-NL" sz="1200" dirty="0">
                <a:cs typeface="Arial" panose="020B0604020202020204" pitchFamily="34" charset="0"/>
              </a:rPr>
              <a:t>experts</a:t>
            </a:r>
          </a:p>
          <a:p>
            <a:r>
              <a:rPr lang="nl-NL" sz="1200" dirty="0">
                <a:cs typeface="Arial" panose="020B0604020202020204" pitchFamily="34" charset="0"/>
              </a:rPr>
              <a:t>zijn verbonden</a:t>
            </a:r>
          </a:p>
          <a:p>
            <a:endParaRPr lang="nl-NL" sz="1200" dirty="0">
              <a:cs typeface="Arial" panose="020B0604020202020204" pitchFamily="34" charset="0"/>
            </a:endParaRPr>
          </a:p>
        </p:txBody>
      </p:sp>
      <p:sp>
        <p:nvSpPr>
          <p:cNvPr id="25" name="Rechthoek 24"/>
          <p:cNvSpPr/>
          <p:nvPr/>
        </p:nvSpPr>
        <p:spPr>
          <a:xfrm>
            <a:off x="2483767" y="2420888"/>
            <a:ext cx="3981039" cy="646331"/>
          </a:xfrm>
          <a:prstGeom prst="rect">
            <a:avLst/>
          </a:prstGeom>
        </p:spPr>
        <p:txBody>
          <a:bodyPr wrap="square">
            <a:spAutoFit/>
          </a:bodyPr>
          <a:lstStyle/>
          <a:p>
            <a:pPr>
              <a:buFont typeface="Arial" pitchFamily="34" charset="0"/>
              <a:buChar char="•"/>
            </a:pPr>
            <a:r>
              <a:rPr lang="nl-NL" sz="1200" dirty="0">
                <a:cs typeface="Arial" panose="020B0604020202020204" pitchFamily="34" charset="0"/>
              </a:rPr>
              <a:t> Experts in beeld brengen</a:t>
            </a:r>
          </a:p>
          <a:p>
            <a:pPr>
              <a:buFont typeface="Arial" pitchFamily="34" charset="0"/>
              <a:buChar char="•"/>
            </a:pPr>
            <a:r>
              <a:rPr lang="nl-NL" sz="1200" dirty="0">
                <a:cs typeface="Arial" panose="020B0604020202020204" pitchFamily="34" charset="0"/>
              </a:rPr>
              <a:t> Werkwijze inzet uitwerken</a:t>
            </a:r>
          </a:p>
          <a:p>
            <a:pPr>
              <a:buFont typeface="Arial" pitchFamily="34" charset="0"/>
              <a:buChar char="•"/>
            </a:pPr>
            <a:r>
              <a:rPr lang="nl-NL" sz="1200" dirty="0">
                <a:cs typeface="Arial" panose="020B0604020202020204" pitchFamily="34" charset="0"/>
              </a:rPr>
              <a:t> Afspraken maken met experts </a:t>
            </a:r>
          </a:p>
        </p:txBody>
      </p:sp>
      <p:cxnSp>
        <p:nvCxnSpPr>
          <p:cNvPr id="27" name="Rechte verbindingslijn 26"/>
          <p:cNvCxnSpPr/>
          <p:nvPr/>
        </p:nvCxnSpPr>
        <p:spPr>
          <a:xfrm flipV="1">
            <a:off x="323528" y="3138488"/>
            <a:ext cx="8363272" cy="248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0" name="Rechthoek 29"/>
          <p:cNvSpPr/>
          <p:nvPr/>
        </p:nvSpPr>
        <p:spPr>
          <a:xfrm>
            <a:off x="1240839" y="3212976"/>
            <a:ext cx="1326232" cy="830997"/>
          </a:xfrm>
          <a:prstGeom prst="rect">
            <a:avLst/>
          </a:prstGeom>
        </p:spPr>
        <p:txBody>
          <a:bodyPr wrap="square">
            <a:spAutoFit/>
          </a:bodyPr>
          <a:lstStyle/>
          <a:p>
            <a:r>
              <a:rPr lang="nl-NL" sz="1200" dirty="0">
                <a:cs typeface="Arial" panose="020B0604020202020204" pitchFamily="34" charset="0"/>
              </a:rPr>
              <a:t>De werkwijze</a:t>
            </a:r>
          </a:p>
          <a:p>
            <a:r>
              <a:rPr lang="nl-NL" sz="1200" dirty="0">
                <a:cs typeface="Arial" panose="020B0604020202020204" pitchFamily="34" charset="0"/>
              </a:rPr>
              <a:t>consultatie  en</a:t>
            </a:r>
          </a:p>
          <a:p>
            <a:r>
              <a:rPr lang="nl-NL" sz="1200" dirty="0">
                <a:cs typeface="Arial" panose="020B0604020202020204" pitchFamily="34" charset="0"/>
              </a:rPr>
              <a:t>advies is bekend</a:t>
            </a:r>
          </a:p>
          <a:p>
            <a:endParaRPr lang="nl-NL" sz="1200" dirty="0">
              <a:cs typeface="Arial" panose="020B0604020202020204" pitchFamily="34" charset="0"/>
            </a:endParaRPr>
          </a:p>
        </p:txBody>
      </p:sp>
      <p:sp>
        <p:nvSpPr>
          <p:cNvPr id="31" name="Rechthoek 30"/>
          <p:cNvSpPr/>
          <p:nvPr/>
        </p:nvSpPr>
        <p:spPr>
          <a:xfrm>
            <a:off x="2483767" y="3212976"/>
            <a:ext cx="4758565" cy="461665"/>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Leidraad uitwerken met expert teams en G7</a:t>
            </a:r>
          </a:p>
          <a:p>
            <a:pPr marL="90488" indent="-90488">
              <a:buFont typeface="Arial" pitchFamily="34" charset="0"/>
              <a:buChar char="•"/>
            </a:pPr>
            <a:r>
              <a:rPr lang="nl-NL" sz="1200" dirty="0">
                <a:cs typeface="Arial" panose="020B0604020202020204" pitchFamily="34" charset="0"/>
              </a:rPr>
              <a:t>Werkwijze implementeren</a:t>
            </a:r>
          </a:p>
        </p:txBody>
      </p:sp>
      <p:cxnSp>
        <p:nvCxnSpPr>
          <p:cNvPr id="32" name="Rechte verbindingslijn 31"/>
          <p:cNvCxnSpPr/>
          <p:nvPr/>
        </p:nvCxnSpPr>
        <p:spPr>
          <a:xfrm>
            <a:off x="323528" y="3933056"/>
            <a:ext cx="8372797"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3" name="Rechthoek 32"/>
          <p:cNvSpPr/>
          <p:nvPr/>
        </p:nvSpPr>
        <p:spPr>
          <a:xfrm>
            <a:off x="1240839" y="4005064"/>
            <a:ext cx="1326232" cy="830997"/>
          </a:xfrm>
          <a:prstGeom prst="rect">
            <a:avLst/>
          </a:prstGeom>
        </p:spPr>
        <p:txBody>
          <a:bodyPr wrap="square">
            <a:spAutoFit/>
          </a:bodyPr>
          <a:lstStyle/>
          <a:p>
            <a:r>
              <a:rPr lang="nl-NL" sz="1200" dirty="0">
                <a:cs typeface="Arial" panose="020B0604020202020204" pitchFamily="34" charset="0"/>
              </a:rPr>
              <a:t>Het landelijk expertisenetwerk</a:t>
            </a:r>
          </a:p>
          <a:p>
            <a:r>
              <a:rPr lang="nl-NL" sz="1200" dirty="0">
                <a:cs typeface="Arial" panose="020B0604020202020204" pitchFamily="34" charset="0"/>
              </a:rPr>
              <a:t>is beschikbaar</a:t>
            </a:r>
          </a:p>
          <a:p>
            <a:endParaRPr lang="nl-NL" sz="1200" dirty="0">
              <a:cs typeface="Arial" panose="020B0604020202020204" pitchFamily="34" charset="0"/>
            </a:endParaRPr>
          </a:p>
        </p:txBody>
      </p:sp>
      <p:sp>
        <p:nvSpPr>
          <p:cNvPr id="35" name="Rechthoek 34"/>
          <p:cNvSpPr/>
          <p:nvPr/>
        </p:nvSpPr>
        <p:spPr>
          <a:xfrm>
            <a:off x="2483767" y="4005064"/>
            <a:ext cx="5069173" cy="646331"/>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Afstemmen met projectleiders over beschikbaarheid van experts in het landelijke netwerk</a:t>
            </a:r>
          </a:p>
          <a:p>
            <a:pPr marL="90488" indent="-90488">
              <a:buFont typeface="Arial" pitchFamily="34" charset="0"/>
              <a:buChar char="•"/>
            </a:pPr>
            <a:r>
              <a:rPr lang="nl-NL" sz="1200" dirty="0">
                <a:cs typeface="Arial" panose="020B0604020202020204" pitchFamily="34" charset="0"/>
              </a:rPr>
              <a:t>Beschikbaarheid landelijke expertise bekend maken bij G7</a:t>
            </a:r>
          </a:p>
        </p:txBody>
      </p:sp>
      <p:cxnSp>
        <p:nvCxnSpPr>
          <p:cNvPr id="36" name="Rechte verbindingslijn 35"/>
          <p:cNvCxnSpPr/>
          <p:nvPr/>
        </p:nvCxnSpPr>
        <p:spPr>
          <a:xfrm>
            <a:off x="356614" y="5157192"/>
            <a:ext cx="8363272" cy="0"/>
          </a:xfrm>
          <a:prstGeom prst="line">
            <a:avLst/>
          </a:prstGeom>
          <a:ln w="22225">
            <a:solidFill>
              <a:schemeClr val="accent5">
                <a:lumMod val="75000"/>
              </a:schemeClr>
            </a:solidFill>
          </a:ln>
        </p:spPr>
        <p:style>
          <a:lnRef idx="1">
            <a:schemeClr val="accent1"/>
          </a:lnRef>
          <a:fillRef idx="0">
            <a:schemeClr val="accent1"/>
          </a:fillRef>
          <a:effectRef idx="0">
            <a:schemeClr val="accent1"/>
          </a:effectRef>
          <a:fontRef idx="minor">
            <a:schemeClr val="tx1"/>
          </a:fontRef>
        </p:style>
      </p:cxnSp>
      <p:sp>
        <p:nvSpPr>
          <p:cNvPr id="37" name="Rechthoek 36"/>
          <p:cNvSpPr/>
          <p:nvPr/>
        </p:nvSpPr>
        <p:spPr>
          <a:xfrm>
            <a:off x="1240839" y="5157192"/>
            <a:ext cx="1326232" cy="830997"/>
          </a:xfrm>
          <a:prstGeom prst="rect">
            <a:avLst/>
          </a:prstGeom>
        </p:spPr>
        <p:txBody>
          <a:bodyPr wrap="square">
            <a:spAutoFit/>
          </a:bodyPr>
          <a:lstStyle/>
          <a:p>
            <a:r>
              <a:rPr lang="nl-NL" sz="1200" dirty="0">
                <a:cs typeface="Arial" panose="020B0604020202020204" pitchFamily="34" charset="0"/>
              </a:rPr>
              <a:t>Evaluatie</a:t>
            </a:r>
          </a:p>
          <a:p>
            <a:r>
              <a:rPr lang="nl-NL" sz="1200" dirty="0">
                <a:cs typeface="Arial" panose="020B0604020202020204" pitchFamily="34" charset="0"/>
              </a:rPr>
              <a:t>werkwijze en</a:t>
            </a:r>
          </a:p>
          <a:p>
            <a:r>
              <a:rPr lang="nl-NL" sz="1200" dirty="0">
                <a:cs typeface="Arial" panose="020B0604020202020204" pitchFamily="34" charset="0"/>
              </a:rPr>
              <a:t>effectmeting</a:t>
            </a:r>
          </a:p>
          <a:p>
            <a:endParaRPr lang="nl-NL" sz="1200" dirty="0">
              <a:cs typeface="Arial" panose="020B0604020202020204" pitchFamily="34" charset="0"/>
            </a:endParaRPr>
          </a:p>
        </p:txBody>
      </p:sp>
      <p:sp>
        <p:nvSpPr>
          <p:cNvPr id="38" name="Rechthoek 37"/>
          <p:cNvSpPr/>
          <p:nvPr/>
        </p:nvSpPr>
        <p:spPr>
          <a:xfrm>
            <a:off x="2483767" y="5157192"/>
            <a:ext cx="4913725" cy="830997"/>
          </a:xfrm>
          <a:prstGeom prst="rect">
            <a:avLst/>
          </a:prstGeom>
        </p:spPr>
        <p:txBody>
          <a:bodyPr wrap="square">
            <a:spAutoFit/>
          </a:bodyPr>
          <a:lstStyle/>
          <a:p>
            <a:pPr marL="90488" indent="-90488">
              <a:buFont typeface="Arial" pitchFamily="34" charset="0"/>
              <a:buChar char="•"/>
            </a:pPr>
            <a:r>
              <a:rPr lang="nl-NL" sz="1200" dirty="0">
                <a:cs typeface="Arial" panose="020B0604020202020204" pitchFamily="34" charset="0"/>
              </a:rPr>
              <a:t>Werkwijze ontwikkelen</a:t>
            </a:r>
          </a:p>
          <a:p>
            <a:pPr marL="90488" indent="-90488">
              <a:buFont typeface="Arial" pitchFamily="34" charset="0"/>
              <a:buChar char="•"/>
            </a:pPr>
            <a:r>
              <a:rPr lang="nl-NL" sz="1200" dirty="0" err="1">
                <a:cs typeface="Arial" panose="020B0604020202020204" pitchFamily="34" charset="0"/>
              </a:rPr>
              <a:t>Data-feedback</a:t>
            </a:r>
            <a:r>
              <a:rPr lang="nl-NL" sz="1200" dirty="0">
                <a:cs typeface="Arial" panose="020B0604020202020204" pitchFamily="34" charset="0"/>
              </a:rPr>
              <a:t> systeem uitwerken</a:t>
            </a:r>
          </a:p>
          <a:p>
            <a:pPr marL="90488" indent="-90488">
              <a:buFont typeface="Arial" pitchFamily="34" charset="0"/>
              <a:buChar char="•"/>
            </a:pPr>
            <a:r>
              <a:rPr lang="nl-NL" sz="1200" dirty="0">
                <a:cs typeface="Arial" panose="020B0604020202020204" pitchFamily="34" charset="0"/>
              </a:rPr>
              <a:t>Kennis delen met G7</a:t>
            </a:r>
          </a:p>
          <a:p>
            <a:pPr marL="90488" indent="-90488">
              <a:buFont typeface="Arial" pitchFamily="34" charset="0"/>
              <a:buChar char="•"/>
            </a:pPr>
            <a:endParaRPr lang="nl-NL" sz="1200" dirty="0">
              <a:cs typeface="Arial" panose="020B0604020202020204" pitchFamily="34" charset="0"/>
            </a:endParaRPr>
          </a:p>
        </p:txBody>
      </p:sp>
      <p:pic>
        <p:nvPicPr>
          <p:cNvPr id="71" name="Afbeelding 70"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07027" y="3302310"/>
            <a:ext cx="121920" cy="121920"/>
          </a:xfrm>
          <a:prstGeom prst="rect">
            <a:avLst/>
          </a:prstGeom>
        </p:spPr>
      </p:pic>
      <p:pic>
        <p:nvPicPr>
          <p:cNvPr id="72" name="Afbeelding 71"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09970" y="3475221"/>
            <a:ext cx="121920" cy="121920"/>
          </a:xfrm>
          <a:prstGeom prst="rect">
            <a:avLst/>
          </a:prstGeom>
        </p:spPr>
      </p:pic>
      <p:pic>
        <p:nvPicPr>
          <p:cNvPr id="76" name="Afbeelding 75"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09970" y="2497457"/>
            <a:ext cx="121920" cy="121920"/>
          </a:xfrm>
          <a:prstGeom prst="rect">
            <a:avLst/>
          </a:prstGeom>
          <a:noFill/>
        </p:spPr>
      </p:pic>
      <p:pic>
        <p:nvPicPr>
          <p:cNvPr id="86" name="Afbeelding 85"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10350" y="2854644"/>
            <a:ext cx="121920" cy="121920"/>
          </a:xfrm>
          <a:prstGeom prst="rect">
            <a:avLst/>
          </a:prstGeom>
        </p:spPr>
      </p:pic>
      <p:pic>
        <p:nvPicPr>
          <p:cNvPr id="93" name="Afbeelding 92" descr="voltooid.png"/>
          <p:cNvPicPr>
            <a:picLocks noChangeAspect="1"/>
          </p:cNvPicPr>
          <p:nvPr/>
        </p:nvPicPr>
        <p:blipFill>
          <a:blip r:embed="rId4" cstate="print">
            <a:duotone>
              <a:schemeClr val="accent3">
                <a:shade val="45000"/>
                <a:satMod val="135000"/>
              </a:schemeClr>
              <a:prstClr val="white"/>
            </a:duotone>
          </a:blip>
          <a:stretch>
            <a:fillRect/>
          </a:stretch>
        </p:blipFill>
        <p:spPr>
          <a:xfrm>
            <a:off x="8103030" y="4105632"/>
            <a:ext cx="121920" cy="121920"/>
          </a:xfrm>
          <a:prstGeom prst="rect">
            <a:avLst/>
          </a:prstGeom>
          <a:noFill/>
        </p:spPr>
      </p:pic>
      <p:pic>
        <p:nvPicPr>
          <p:cNvPr id="94" name="Afbeelding 93" descr="voltooid.png"/>
          <p:cNvPicPr>
            <a:picLocks noChangeAspect="1"/>
          </p:cNvPicPr>
          <p:nvPr/>
        </p:nvPicPr>
        <p:blipFill>
          <a:blip r:embed="rId4" cstate="print">
            <a:duotone>
              <a:schemeClr val="accent6">
                <a:shade val="45000"/>
                <a:satMod val="135000"/>
              </a:schemeClr>
              <a:prstClr val="white"/>
            </a:duotone>
          </a:blip>
          <a:stretch>
            <a:fillRect/>
          </a:stretch>
        </p:blipFill>
        <p:spPr>
          <a:xfrm>
            <a:off x="8103030" y="4415529"/>
            <a:ext cx="121920" cy="121920"/>
          </a:xfrm>
          <a:prstGeom prst="rect">
            <a:avLst/>
          </a:prstGeom>
        </p:spPr>
      </p:pic>
      <p:pic>
        <p:nvPicPr>
          <p:cNvPr id="98" name="Afbeelding 97" descr="voltooid.png"/>
          <p:cNvPicPr>
            <a:picLocks noChangeAspect="1"/>
          </p:cNvPicPr>
          <p:nvPr/>
        </p:nvPicPr>
        <p:blipFill>
          <a:blip r:embed="rId4" cstate="print"/>
          <a:stretch>
            <a:fillRect/>
          </a:stretch>
        </p:blipFill>
        <p:spPr>
          <a:xfrm>
            <a:off x="8119494" y="5220327"/>
            <a:ext cx="121920" cy="121920"/>
          </a:xfrm>
          <a:prstGeom prst="rect">
            <a:avLst/>
          </a:prstGeom>
        </p:spPr>
      </p:pic>
      <p:pic>
        <p:nvPicPr>
          <p:cNvPr id="101" name="Afbeelding 100" descr="voltooid.png"/>
          <p:cNvPicPr>
            <a:picLocks noChangeAspect="1"/>
          </p:cNvPicPr>
          <p:nvPr/>
        </p:nvPicPr>
        <p:blipFill>
          <a:blip r:embed="rId4" cstate="print"/>
          <a:stretch>
            <a:fillRect/>
          </a:stretch>
        </p:blipFill>
        <p:spPr>
          <a:xfrm>
            <a:off x="8119494" y="5430750"/>
            <a:ext cx="121920" cy="121920"/>
          </a:xfrm>
          <a:prstGeom prst="rect">
            <a:avLst/>
          </a:prstGeom>
        </p:spPr>
      </p:pic>
      <p:pic>
        <p:nvPicPr>
          <p:cNvPr id="106" name="Afbeelding 105" descr="voltooid.png"/>
          <p:cNvPicPr>
            <a:picLocks noChangeAspect="1"/>
          </p:cNvPicPr>
          <p:nvPr/>
        </p:nvPicPr>
        <p:blipFill>
          <a:blip r:embed="rId4" cstate="print"/>
          <a:stretch>
            <a:fillRect/>
          </a:stretch>
        </p:blipFill>
        <p:spPr>
          <a:xfrm>
            <a:off x="8119494" y="5662996"/>
            <a:ext cx="121920" cy="121920"/>
          </a:xfrm>
          <a:prstGeom prst="rect">
            <a:avLst/>
          </a:prstGeom>
        </p:spPr>
      </p:pic>
      <p:pic>
        <p:nvPicPr>
          <p:cNvPr id="125" name="Afbeelding 124" descr="evaluatie.png"/>
          <p:cNvPicPr>
            <a:picLocks noChangeAspect="1"/>
          </p:cNvPicPr>
          <p:nvPr/>
        </p:nvPicPr>
        <p:blipFill>
          <a:blip r:embed="rId5" cstate="print"/>
          <a:stretch>
            <a:fillRect/>
          </a:stretch>
        </p:blipFill>
        <p:spPr>
          <a:xfrm>
            <a:off x="586548" y="5213413"/>
            <a:ext cx="569977" cy="612649"/>
          </a:xfrm>
          <a:prstGeom prst="rect">
            <a:avLst/>
          </a:prstGeom>
        </p:spPr>
      </p:pic>
      <p:pic>
        <p:nvPicPr>
          <p:cNvPr id="126" name="Afbeelding 125" descr="experts verbonden.png"/>
          <p:cNvPicPr>
            <a:picLocks noChangeAspect="1"/>
          </p:cNvPicPr>
          <p:nvPr/>
        </p:nvPicPr>
        <p:blipFill>
          <a:blip r:embed="rId6" cstate="print"/>
          <a:stretch>
            <a:fillRect/>
          </a:stretch>
        </p:blipFill>
        <p:spPr>
          <a:xfrm>
            <a:off x="477298" y="2479170"/>
            <a:ext cx="655675" cy="517274"/>
          </a:xfrm>
          <a:prstGeom prst="rect">
            <a:avLst/>
          </a:prstGeom>
        </p:spPr>
      </p:pic>
      <p:pic>
        <p:nvPicPr>
          <p:cNvPr id="128" name="Afbeelding 127" descr="werkwijze bekend.png"/>
          <p:cNvPicPr>
            <a:picLocks noChangeAspect="1"/>
          </p:cNvPicPr>
          <p:nvPr/>
        </p:nvPicPr>
        <p:blipFill>
          <a:blip r:embed="rId7" cstate="print"/>
          <a:stretch>
            <a:fillRect/>
          </a:stretch>
        </p:blipFill>
        <p:spPr>
          <a:xfrm>
            <a:off x="496301" y="3275458"/>
            <a:ext cx="677494" cy="568293"/>
          </a:xfrm>
          <a:prstGeom prst="rect">
            <a:avLst/>
          </a:prstGeom>
        </p:spPr>
      </p:pic>
      <p:pic>
        <p:nvPicPr>
          <p:cNvPr id="130" name="Afbeelding 129" descr="G7 landelijk.png"/>
          <p:cNvPicPr>
            <a:picLocks noChangeAspect="1"/>
          </p:cNvPicPr>
          <p:nvPr/>
        </p:nvPicPr>
        <p:blipFill>
          <a:blip r:embed="rId8" cstate="print"/>
          <a:stretch>
            <a:fillRect/>
          </a:stretch>
        </p:blipFill>
        <p:spPr>
          <a:xfrm>
            <a:off x="393380" y="4090987"/>
            <a:ext cx="732635" cy="854965"/>
          </a:xfrm>
          <a:prstGeom prst="rect">
            <a:avLst/>
          </a:prstGeom>
        </p:spPr>
      </p:pic>
      <p:sp>
        <p:nvSpPr>
          <p:cNvPr id="3" name="Tijdelijke aanduiding voor dianummer 2">
            <a:extLst>
              <a:ext uri="{FF2B5EF4-FFF2-40B4-BE49-F238E27FC236}">
                <a16:creationId xmlns:a16="http://schemas.microsoft.com/office/drawing/2014/main" id="{7457C7A0-7A9D-49BB-B52E-690A295CE0A7}"/>
              </a:ext>
            </a:extLst>
          </p:cNvPr>
          <p:cNvSpPr>
            <a:spLocks noGrp="1"/>
          </p:cNvSpPr>
          <p:nvPr>
            <p:ph type="sldNum" sz="quarter" idx="12"/>
          </p:nvPr>
        </p:nvSpPr>
        <p:spPr/>
        <p:txBody>
          <a:bodyPr/>
          <a:lstStyle/>
          <a:p>
            <a:fld id="{1D056AA0-74DD-4034-BF91-72B79374FF4E}" type="slidenum">
              <a:rPr lang="nl-NL" smtClean="0"/>
              <a:pPr/>
              <a:t>9</a:t>
            </a:fld>
            <a:endParaRPr lang="nl-NL"/>
          </a:p>
        </p:txBody>
      </p:sp>
      <p:pic>
        <p:nvPicPr>
          <p:cNvPr id="148" name="Afbeelding 147" descr="voltooid.png">
            <a:extLst>
              <a:ext uri="{FF2B5EF4-FFF2-40B4-BE49-F238E27FC236}">
                <a16:creationId xmlns:a16="http://schemas.microsoft.com/office/drawing/2014/main" id="{681F3C81-A85F-4DBB-8325-0A6A20C83EED}"/>
              </a:ext>
            </a:extLst>
          </p:cNvPr>
          <p:cNvPicPr>
            <a:picLocks noChangeAspect="1"/>
          </p:cNvPicPr>
          <p:nvPr/>
        </p:nvPicPr>
        <p:blipFill>
          <a:blip r:embed="rId4" cstate="print">
            <a:duotone>
              <a:schemeClr val="accent3">
                <a:shade val="45000"/>
                <a:satMod val="135000"/>
              </a:schemeClr>
              <a:prstClr val="white"/>
            </a:duotone>
          </a:blip>
          <a:stretch>
            <a:fillRect/>
          </a:stretch>
        </p:blipFill>
        <p:spPr>
          <a:xfrm>
            <a:off x="8115113" y="2667351"/>
            <a:ext cx="121920" cy="121920"/>
          </a:xfrm>
          <a:prstGeom prst="rect">
            <a:avLst/>
          </a:prstGeom>
        </p:spPr>
      </p:pic>
      <p:sp>
        <p:nvSpPr>
          <p:cNvPr id="149" name="Rechthoek 148">
            <a:extLst>
              <a:ext uri="{FF2B5EF4-FFF2-40B4-BE49-F238E27FC236}">
                <a16:creationId xmlns:a16="http://schemas.microsoft.com/office/drawing/2014/main" id="{82E87E49-63C8-4820-976D-8BF72CCA4FC4}"/>
              </a:ext>
            </a:extLst>
          </p:cNvPr>
          <p:cNvSpPr/>
          <p:nvPr/>
        </p:nvSpPr>
        <p:spPr>
          <a:xfrm>
            <a:off x="2655126" y="5985772"/>
            <a:ext cx="2550652" cy="646331"/>
          </a:xfrm>
          <a:prstGeom prst="rect">
            <a:avLst/>
          </a:prstGeom>
        </p:spPr>
        <p:txBody>
          <a:bodyPr wrap="square">
            <a:spAutoFit/>
          </a:bodyPr>
          <a:lstStyle/>
          <a:p>
            <a:r>
              <a:rPr lang="nl-NL" sz="1200" dirty="0">
                <a:cs typeface="Arial" panose="020B0604020202020204" pitchFamily="34" charset="0"/>
              </a:rPr>
              <a:t>   = gerealiseerd </a:t>
            </a:r>
          </a:p>
          <a:p>
            <a:r>
              <a:rPr lang="nl-NL" sz="1200" dirty="0">
                <a:cs typeface="Arial" panose="020B0604020202020204" pitchFamily="34" charset="0"/>
              </a:rPr>
              <a:t>   = nog niet gerealiseerd</a:t>
            </a:r>
          </a:p>
          <a:p>
            <a:r>
              <a:rPr lang="nl-NL" sz="1200" dirty="0">
                <a:cs typeface="Arial" panose="020B0604020202020204" pitchFamily="34" charset="0"/>
              </a:rPr>
              <a:t>   = in ontwikkeling  </a:t>
            </a:r>
          </a:p>
        </p:txBody>
      </p:sp>
      <p:pic>
        <p:nvPicPr>
          <p:cNvPr id="150" name="Afbeelding 149" descr="voltooid.png">
            <a:extLst>
              <a:ext uri="{FF2B5EF4-FFF2-40B4-BE49-F238E27FC236}">
                <a16:creationId xmlns:a16="http://schemas.microsoft.com/office/drawing/2014/main" id="{5946CE23-C013-4ED5-B763-78D85D810A6C}"/>
              </a:ext>
            </a:extLst>
          </p:cNvPr>
          <p:cNvPicPr>
            <a:picLocks noChangeAspect="1"/>
          </p:cNvPicPr>
          <p:nvPr/>
        </p:nvPicPr>
        <p:blipFill>
          <a:blip r:embed="rId4" cstate="print">
            <a:duotone>
              <a:schemeClr val="accent3">
                <a:shade val="45000"/>
                <a:satMod val="135000"/>
              </a:schemeClr>
              <a:prstClr val="white"/>
            </a:duotone>
          </a:blip>
          <a:stretch>
            <a:fillRect/>
          </a:stretch>
        </p:blipFill>
        <p:spPr>
          <a:xfrm>
            <a:off x="2650363" y="6066723"/>
            <a:ext cx="121920" cy="121920"/>
          </a:xfrm>
          <a:prstGeom prst="rect">
            <a:avLst/>
          </a:prstGeom>
        </p:spPr>
      </p:pic>
      <p:pic>
        <p:nvPicPr>
          <p:cNvPr id="151" name="Afbeelding 150" descr="voltooid.png">
            <a:extLst>
              <a:ext uri="{FF2B5EF4-FFF2-40B4-BE49-F238E27FC236}">
                <a16:creationId xmlns:a16="http://schemas.microsoft.com/office/drawing/2014/main" id="{15177CDA-13EB-4375-90F2-FD59A51FD4DE}"/>
              </a:ext>
            </a:extLst>
          </p:cNvPr>
          <p:cNvPicPr>
            <a:picLocks noChangeAspect="1"/>
          </p:cNvPicPr>
          <p:nvPr/>
        </p:nvPicPr>
        <p:blipFill>
          <a:blip r:embed="rId4" cstate="print"/>
          <a:stretch>
            <a:fillRect/>
          </a:stretch>
        </p:blipFill>
        <p:spPr>
          <a:xfrm>
            <a:off x="2650363" y="6271537"/>
            <a:ext cx="121920" cy="121920"/>
          </a:xfrm>
          <a:prstGeom prst="rect">
            <a:avLst/>
          </a:prstGeom>
        </p:spPr>
      </p:pic>
      <p:pic>
        <p:nvPicPr>
          <p:cNvPr id="51" name="Afbeelding 50" descr="voltooid.png">
            <a:extLst>
              <a:ext uri="{FF2B5EF4-FFF2-40B4-BE49-F238E27FC236}">
                <a16:creationId xmlns:a16="http://schemas.microsoft.com/office/drawing/2014/main" id="{6C143FEC-95BC-430F-814A-1379E7D4B7B7}"/>
              </a:ext>
            </a:extLst>
          </p:cNvPr>
          <p:cNvPicPr>
            <a:picLocks noChangeAspect="1"/>
          </p:cNvPicPr>
          <p:nvPr/>
        </p:nvPicPr>
        <p:blipFill>
          <a:blip r:embed="rId4" cstate="print">
            <a:duotone>
              <a:schemeClr val="accent6">
                <a:shade val="45000"/>
                <a:satMod val="135000"/>
              </a:schemeClr>
              <a:prstClr val="white"/>
            </a:duotone>
          </a:blip>
          <a:stretch>
            <a:fillRect/>
          </a:stretch>
        </p:blipFill>
        <p:spPr>
          <a:xfrm>
            <a:off x="2650363" y="6443051"/>
            <a:ext cx="121920" cy="121920"/>
          </a:xfrm>
          <a:prstGeom prst="rect">
            <a:avLst/>
          </a:prstGeom>
        </p:spPr>
      </p:pic>
    </p:spTree>
  </p:cSld>
  <p:clrMapOvr>
    <a:masterClrMapping/>
  </p:clrMapOvr>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5314</TotalTime>
  <Words>2647</Words>
  <Application>Microsoft Office PowerPoint</Application>
  <PresentationFormat>Diavoorstelling (4:3)</PresentationFormat>
  <Paragraphs>316</Paragraphs>
  <Slides>22</Slides>
  <Notes>0</Notes>
  <HiddenSlides>0</HiddenSlides>
  <MMClips>0</MMClips>
  <ScaleCrop>false</ScaleCrop>
  <HeadingPairs>
    <vt:vector size="6" baseType="variant">
      <vt:variant>
        <vt:lpstr>Gebruikte lettertypen</vt:lpstr>
      </vt:variant>
      <vt:variant>
        <vt:i4>6</vt:i4>
      </vt:variant>
      <vt:variant>
        <vt:lpstr>Thema</vt:lpstr>
      </vt:variant>
      <vt:variant>
        <vt:i4>1</vt:i4>
      </vt:variant>
      <vt:variant>
        <vt:lpstr>Diatitels</vt:lpstr>
      </vt:variant>
      <vt:variant>
        <vt:i4>22</vt:i4>
      </vt:variant>
    </vt:vector>
  </HeadingPairs>
  <TitlesOfParts>
    <vt:vector size="29" baseType="lpstr">
      <vt:lpstr>Arial</vt:lpstr>
      <vt:lpstr>Calibri</vt:lpstr>
      <vt:lpstr>Gill Sans Ultra Bold</vt:lpstr>
      <vt:lpstr>Gill Sans Ultra Bold Condensed</vt:lpstr>
      <vt:lpstr>Segoe UI Black</vt:lpstr>
      <vt:lpstr>Symbol</vt:lpstr>
      <vt:lpstr>Office-thema</vt:lpstr>
      <vt:lpstr>Werkplan 2021</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PowerPoint-presentatie</vt:lpstr>
      <vt:lpstr>Werkplan 2021</vt:lpstr>
      <vt:lpstr>PowerPoint-presentatie</vt:lpstr>
      <vt:lpstr>PowerPoint-presentatie</vt:lpstr>
      <vt:lpstr>PowerPoint-presentatie</vt:lpstr>
      <vt:lpstr>PowerPoint-presentatie</vt:lpstr>
      <vt:lpstr>PowerPoint-presentatie</vt:lpstr>
      <vt:lpstr>PowerPoint-presentatie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Kim van den Berg</dc:creator>
  <cp:lastModifiedBy>Karin Kerckhaert</cp:lastModifiedBy>
  <cp:revision>96</cp:revision>
  <dcterms:created xsi:type="dcterms:W3CDTF">2020-09-07T11:58:52Z</dcterms:created>
  <dcterms:modified xsi:type="dcterms:W3CDTF">2021-03-22T18:41:40Z</dcterms:modified>
</cp:coreProperties>
</file>