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1" r:id="rId3"/>
    <p:sldId id="336" r:id="rId4"/>
    <p:sldId id="359" r:id="rId5"/>
    <p:sldId id="334" r:id="rId6"/>
    <p:sldId id="335" r:id="rId7"/>
    <p:sldId id="337" r:id="rId8"/>
    <p:sldId id="338" r:id="rId9"/>
    <p:sldId id="361" r:id="rId10"/>
    <p:sldId id="350" r:id="rId11"/>
    <p:sldId id="349" r:id="rId12"/>
    <p:sldId id="340" r:id="rId13"/>
    <p:sldId id="341" r:id="rId14"/>
    <p:sldId id="342" r:id="rId15"/>
    <p:sldId id="343" r:id="rId16"/>
    <p:sldId id="344" r:id="rId17"/>
    <p:sldId id="345" r:id="rId18"/>
    <p:sldId id="352" r:id="rId19"/>
    <p:sldId id="346" r:id="rId20"/>
    <p:sldId id="347" r:id="rId21"/>
    <p:sldId id="353" r:id="rId22"/>
    <p:sldId id="355" r:id="rId23"/>
    <p:sldId id="356" r:id="rId24"/>
    <p:sldId id="330" r:id="rId25"/>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01B"/>
    <a:srgbClr val="FAF3DA"/>
    <a:srgbClr val="F6EABC"/>
    <a:srgbClr val="F3E3A7"/>
    <a:srgbClr val="FBC66F"/>
    <a:srgbClr val="EFD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0172" autoAdjust="0"/>
  </p:normalViewPr>
  <p:slideViewPr>
    <p:cSldViewPr snapToGrid="0">
      <p:cViewPr varScale="1">
        <p:scale>
          <a:sx n="79" d="100"/>
          <a:sy n="79" d="100"/>
        </p:scale>
        <p:origin x="13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27C200F-6534-4C8F-B822-11F5E4B9C8FB}" type="datetimeFigureOut">
              <a:rPr lang="nl-NL" smtClean="0"/>
              <a:t>30-1-2024</a:t>
            </a:fld>
            <a:endParaRPr lang="nl-NL"/>
          </a:p>
        </p:txBody>
      </p:sp>
      <p:sp>
        <p:nvSpPr>
          <p:cNvPr id="4" name="Tijdelijke aanduiding voor dia-afbeelding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B87CC34B-667B-46BF-944E-A40DA8203729}" type="slidenum">
              <a:rPr lang="nl-NL" smtClean="0"/>
              <a:t>‹nr.›</a:t>
            </a:fld>
            <a:endParaRPr lang="nl-NL"/>
          </a:p>
        </p:txBody>
      </p:sp>
    </p:spTree>
    <p:extLst>
      <p:ext uri="{BB962C8B-B14F-4D97-AF65-F5344CB8AC3E}">
        <p14:creationId xmlns:p14="http://schemas.microsoft.com/office/powerpoint/2010/main" val="61091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7CC34B-667B-46BF-944E-A40DA8203729}" type="slidenum">
              <a:rPr lang="nl-NL" smtClean="0"/>
              <a:t>2</a:t>
            </a:fld>
            <a:endParaRPr lang="nl-NL"/>
          </a:p>
        </p:txBody>
      </p:sp>
    </p:spTree>
    <p:extLst>
      <p:ext uri="{BB962C8B-B14F-4D97-AF65-F5344CB8AC3E}">
        <p14:creationId xmlns:p14="http://schemas.microsoft.com/office/powerpoint/2010/main" val="251513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7CC34B-667B-46BF-944E-A40DA8203729}" type="slidenum">
              <a:rPr lang="nl-NL" smtClean="0"/>
              <a:t>4</a:t>
            </a:fld>
            <a:endParaRPr lang="nl-NL"/>
          </a:p>
        </p:txBody>
      </p:sp>
    </p:spTree>
    <p:extLst>
      <p:ext uri="{BB962C8B-B14F-4D97-AF65-F5344CB8AC3E}">
        <p14:creationId xmlns:p14="http://schemas.microsoft.com/office/powerpoint/2010/main" val="283497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7CC34B-667B-46BF-944E-A40DA8203729}" type="slidenum">
              <a:rPr lang="nl-NL" smtClean="0"/>
              <a:t>5</a:t>
            </a:fld>
            <a:endParaRPr lang="nl-NL"/>
          </a:p>
        </p:txBody>
      </p:sp>
    </p:spTree>
    <p:extLst>
      <p:ext uri="{BB962C8B-B14F-4D97-AF65-F5344CB8AC3E}">
        <p14:creationId xmlns:p14="http://schemas.microsoft.com/office/powerpoint/2010/main" val="246873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7CC34B-667B-46BF-944E-A40DA8203729}" type="slidenum">
              <a:rPr lang="nl-NL" smtClean="0"/>
              <a:t>6</a:t>
            </a:fld>
            <a:endParaRPr lang="nl-NL"/>
          </a:p>
        </p:txBody>
      </p:sp>
    </p:spTree>
    <p:extLst>
      <p:ext uri="{BB962C8B-B14F-4D97-AF65-F5344CB8AC3E}">
        <p14:creationId xmlns:p14="http://schemas.microsoft.com/office/powerpoint/2010/main" val="360723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7CC34B-667B-46BF-944E-A40DA8203729}" type="slidenum">
              <a:rPr lang="nl-NL" smtClean="0"/>
              <a:t>8</a:t>
            </a:fld>
            <a:endParaRPr lang="nl-NL"/>
          </a:p>
        </p:txBody>
      </p:sp>
    </p:spTree>
    <p:extLst>
      <p:ext uri="{BB962C8B-B14F-4D97-AF65-F5344CB8AC3E}">
        <p14:creationId xmlns:p14="http://schemas.microsoft.com/office/powerpoint/2010/main" val="9975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7CC34B-667B-46BF-944E-A40DA8203729}" type="slidenum">
              <a:rPr lang="nl-NL" smtClean="0"/>
              <a:t>9</a:t>
            </a:fld>
            <a:endParaRPr lang="nl-NL"/>
          </a:p>
        </p:txBody>
      </p:sp>
    </p:spTree>
    <p:extLst>
      <p:ext uri="{BB962C8B-B14F-4D97-AF65-F5344CB8AC3E}">
        <p14:creationId xmlns:p14="http://schemas.microsoft.com/office/powerpoint/2010/main" val="428289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7CC34B-667B-46BF-944E-A40DA8203729}" type="slidenum">
              <a:rPr lang="nl-NL" smtClean="0"/>
              <a:t>10</a:t>
            </a:fld>
            <a:endParaRPr lang="nl-NL"/>
          </a:p>
        </p:txBody>
      </p:sp>
    </p:spTree>
    <p:extLst>
      <p:ext uri="{BB962C8B-B14F-4D97-AF65-F5344CB8AC3E}">
        <p14:creationId xmlns:p14="http://schemas.microsoft.com/office/powerpoint/2010/main" val="348293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87CC34B-667B-46BF-944E-A40DA8203729}" type="slidenum">
              <a:rPr lang="nl-NL" smtClean="0"/>
              <a:t>11</a:t>
            </a:fld>
            <a:endParaRPr lang="nl-NL"/>
          </a:p>
        </p:txBody>
      </p:sp>
    </p:spTree>
    <p:extLst>
      <p:ext uri="{BB962C8B-B14F-4D97-AF65-F5344CB8AC3E}">
        <p14:creationId xmlns:p14="http://schemas.microsoft.com/office/powerpoint/2010/main" val="238899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Meetbare indicatoren</a:t>
            </a:r>
          </a:p>
        </p:txBody>
      </p:sp>
      <p:sp>
        <p:nvSpPr>
          <p:cNvPr id="4" name="Tijdelijke aanduiding voor dianummer 3"/>
          <p:cNvSpPr>
            <a:spLocks noGrp="1"/>
          </p:cNvSpPr>
          <p:nvPr>
            <p:ph type="sldNum" sz="quarter" idx="5"/>
          </p:nvPr>
        </p:nvSpPr>
        <p:spPr/>
        <p:txBody>
          <a:bodyPr/>
          <a:lstStyle/>
          <a:p>
            <a:fld id="{AD304102-12B2-4753-9FAC-642C884653B3}" type="slidenum">
              <a:rPr lang="nl-NL" smtClean="0"/>
              <a:t>18</a:t>
            </a:fld>
            <a:endParaRPr lang="nl-NL" dirty="0"/>
          </a:p>
        </p:txBody>
      </p:sp>
    </p:spTree>
    <p:extLst>
      <p:ext uri="{BB962C8B-B14F-4D97-AF65-F5344CB8AC3E}">
        <p14:creationId xmlns:p14="http://schemas.microsoft.com/office/powerpoint/2010/main" val="219440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A1D8975-157B-4102-A354-F6028BD7A1C5}" type="datetime1">
              <a:rPr lang="nl-NL" smtClean="0"/>
              <a:t>30-1-2024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D442B2B-05FC-4432-B9A3-2884570EC3C0}" type="datetime1">
              <a:rPr lang="nl-NL" smtClean="0"/>
              <a:t>30-1-2024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4A95EA7-B4C3-4F6D-8852-7B1FA5C319FF}" type="datetime1">
              <a:rPr lang="nl-NL" smtClean="0"/>
              <a:t>30-1-2024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083178-EA8F-47D5-AE08-D8014E996884}" type="datetime1">
              <a:rPr lang="nl-NL" smtClean="0"/>
              <a:t>30-1-2024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FB371C9-6F8D-41FB-A16B-23075444DC2E}" type="datetime1">
              <a:rPr lang="nl-NL" smtClean="0"/>
              <a:t>30-1-2024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5E2E95F-C2AE-4332-A9D9-1A560611D304}" type="datetime1">
              <a:rPr lang="nl-NL" smtClean="0"/>
              <a:t>30-1-2024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67975C4-EA76-44D7-9124-7288A94CE068}" type="datetime1">
              <a:rPr lang="nl-NL" smtClean="0"/>
              <a:t>30-1-2024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2DA3706-31BB-4602-A85F-301617A8FB73}" type="datetime1">
              <a:rPr lang="nl-NL" smtClean="0"/>
              <a:t>30-1-2024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33BEAED-BBA2-4DEF-8A73-6B98B9E40D00}" type="datetime1">
              <a:rPr lang="nl-NL" smtClean="0"/>
              <a:t>30-1-2024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D9167D8-CA0A-4103-9FE0-F12F35C7C336}" type="datetime1">
              <a:rPr lang="nl-NL" smtClean="0"/>
              <a:t>30-1-2024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1A0B789-AA8B-4292-A627-9D4C6AB4F8B9}" type="datetime1">
              <a:rPr lang="nl-NL" smtClean="0"/>
              <a:t>30-1-2024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0BC77-EDEE-40E2-ABB8-7FE510C77737}" type="datetime1">
              <a:rPr lang="nl-NL" smtClean="0"/>
              <a:t>30-1-2024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56AA0-74DD-4034-BF91-72B79374FF4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02D8A02-CBBE-4D40-AAE5-BFAD0844F26D}"/>
              </a:ext>
            </a:extLst>
          </p:cNvPr>
          <p:cNvSpPr>
            <a:spLocks noGrp="1"/>
          </p:cNvSpPr>
          <p:nvPr>
            <p:ph type="ctrTitle"/>
          </p:nvPr>
        </p:nvSpPr>
        <p:spPr>
          <a:xfrm>
            <a:off x="1224200" y="4256173"/>
            <a:ext cx="6467547" cy="1558680"/>
          </a:xfrm>
        </p:spPr>
        <p:txBody>
          <a:bodyPr anchor="ctr">
            <a:normAutofit/>
          </a:bodyPr>
          <a:lstStyle/>
          <a:p>
            <a:r>
              <a:rPr lang="nl-NL" sz="4800" dirty="0" smtClean="0">
                <a:solidFill>
                  <a:schemeClr val="accent5">
                    <a:lumMod val="75000"/>
                  </a:schemeClr>
                </a:solidFill>
                <a:latin typeface="Gill Sans Ultra Bold Condensed" pitchFamily="34" charset="0"/>
              </a:rPr>
              <a:t>Jaarplan 2024</a:t>
            </a:r>
            <a:endParaRPr lang="nl-NL" sz="4800" dirty="0">
              <a:solidFill>
                <a:schemeClr val="accent5">
                  <a:lumMod val="75000"/>
                </a:schemeClr>
              </a:solidFill>
              <a:latin typeface="Gill Sans Ultra Bold Condensed" pitchFamily="34" charset="0"/>
            </a:endParaRPr>
          </a:p>
        </p:txBody>
      </p:sp>
      <p:sp>
        <p:nvSpPr>
          <p:cNvPr id="2" name="Tijdelijke aanduiding voor dianummer 1">
            <a:extLst>
              <a:ext uri="{FF2B5EF4-FFF2-40B4-BE49-F238E27FC236}">
                <a16:creationId xmlns:a16="http://schemas.microsoft.com/office/drawing/2014/main" id="{5A2AE097-8BF7-4243-A015-CF1A4C6479B7}"/>
              </a:ext>
            </a:extLst>
          </p:cNvPr>
          <p:cNvSpPr>
            <a:spLocks noGrp="1"/>
          </p:cNvSpPr>
          <p:nvPr>
            <p:ph type="sldNum" sz="quarter" idx="12"/>
          </p:nvPr>
        </p:nvSpPr>
        <p:spPr/>
        <p:txBody>
          <a:bodyPr/>
          <a:lstStyle/>
          <a:p>
            <a:fld id="{1D056AA0-74DD-4034-BF91-72B79374FF4E}" type="slidenum">
              <a:rPr lang="nl-NL" smtClean="0"/>
              <a:pPr/>
              <a:t>1</a:t>
            </a:fld>
            <a:endParaRPr lang="nl-NL"/>
          </a:p>
        </p:txBody>
      </p:sp>
      <p:pic>
        <p:nvPicPr>
          <p:cNvPr id="7" name="Afbeelding 6">
            <a:extLst>
              <a:ext uri="{FF2B5EF4-FFF2-40B4-BE49-F238E27FC236}">
                <a16:creationId xmlns:a16="http://schemas.microsoft.com/office/drawing/2014/main" id="{45B259FC-D6F6-4B56-9C79-AF9EC793D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014" y="440980"/>
            <a:ext cx="5233427" cy="3136398"/>
          </a:xfrm>
          <a:prstGeom prst="rect">
            <a:avLst/>
          </a:prstGeom>
        </p:spPr>
      </p:pic>
      <p:pic>
        <p:nvPicPr>
          <p:cNvPr id="10" name="Afbeelding 9" descr="8 regios.png">
            <a:extLst>
              <a:ext uri="{FF2B5EF4-FFF2-40B4-BE49-F238E27FC236}">
                <a16:creationId xmlns:a16="http://schemas.microsoft.com/office/drawing/2014/main" id="{51BE6EAB-E5A6-469D-B16F-30B81B3336D2}"/>
              </a:ext>
            </a:extLst>
          </p:cNvPr>
          <p:cNvPicPr>
            <a:picLocks noChangeAspect="1"/>
          </p:cNvPicPr>
          <p:nvPr/>
        </p:nvPicPr>
        <p:blipFill>
          <a:blip r:embed="rId3" cstate="print"/>
          <a:stretch>
            <a:fillRect/>
          </a:stretch>
        </p:blipFill>
        <p:spPr>
          <a:xfrm>
            <a:off x="6963278" y="3804690"/>
            <a:ext cx="1313443" cy="1527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Kader.png"/>
          <p:cNvPicPr>
            <a:picLocks noChangeAspect="1"/>
          </p:cNvPicPr>
          <p:nvPr/>
        </p:nvPicPr>
        <p:blipFill>
          <a:blip r:embed="rId3" cstate="print"/>
          <a:stretch>
            <a:fillRect/>
          </a:stretch>
        </p:blipFill>
        <p:spPr>
          <a:xfrm rot="21373542" flipV="1">
            <a:off x="6453507" y="1016569"/>
            <a:ext cx="2269658" cy="1581959"/>
          </a:xfrm>
          <a:prstGeom prst="rect">
            <a:avLst/>
          </a:prstGeom>
        </p:spPr>
      </p:pic>
      <p:pic>
        <p:nvPicPr>
          <p:cNvPr id="18" name="Afbeelding 17" descr="Kader.png"/>
          <p:cNvPicPr>
            <a:picLocks noChangeAspect="1"/>
          </p:cNvPicPr>
          <p:nvPr/>
        </p:nvPicPr>
        <p:blipFill>
          <a:blip r:embed="rId3" cstate="print"/>
          <a:stretch>
            <a:fillRect/>
          </a:stretch>
        </p:blipFill>
        <p:spPr>
          <a:xfrm rot="436594">
            <a:off x="2898194" y="909942"/>
            <a:ext cx="2946656" cy="1715422"/>
          </a:xfrm>
          <a:prstGeom prst="rect">
            <a:avLst/>
          </a:prstGeom>
        </p:spPr>
      </p:pic>
      <p:grpSp>
        <p:nvGrpSpPr>
          <p:cNvPr id="8" name="Groep 7"/>
          <p:cNvGrpSpPr/>
          <p:nvPr/>
        </p:nvGrpSpPr>
        <p:grpSpPr>
          <a:xfrm>
            <a:off x="3253861" y="1240508"/>
            <a:ext cx="2235321" cy="1121607"/>
            <a:chOff x="3070318" y="4809895"/>
            <a:chExt cx="3448830" cy="1536804"/>
          </a:xfrm>
        </p:grpSpPr>
        <p:pic>
          <p:nvPicPr>
            <p:cNvPr id="16" name="Afbeelding 15" descr="Organiseren van zorg.png"/>
            <p:cNvPicPr>
              <a:picLocks noChangeAspect="1"/>
            </p:cNvPicPr>
            <p:nvPr/>
          </p:nvPicPr>
          <p:blipFill>
            <a:blip r:embed="rId4" cstate="print"/>
            <a:stretch>
              <a:fillRect/>
            </a:stretch>
          </p:blipFill>
          <p:spPr>
            <a:xfrm>
              <a:off x="3656428" y="4809895"/>
              <a:ext cx="1792599" cy="1128674"/>
            </a:xfrm>
            <a:prstGeom prst="rect">
              <a:avLst/>
            </a:prstGeom>
          </p:spPr>
        </p:pic>
        <p:sp>
          <p:nvSpPr>
            <p:cNvPr id="9" name="Rechthoek 8"/>
            <p:cNvSpPr/>
            <p:nvPr/>
          </p:nvSpPr>
          <p:spPr>
            <a:xfrm>
              <a:off x="3070318" y="5924989"/>
              <a:ext cx="3448830" cy="421710"/>
            </a:xfrm>
            <a:prstGeom prst="rect">
              <a:avLst/>
            </a:prstGeom>
          </p:spPr>
          <p:txBody>
            <a:bodyPr wrap="square">
              <a:spAutoFit/>
            </a:bodyPr>
            <a:lstStyle/>
            <a:p>
              <a:pPr algn="ctr"/>
              <a:r>
                <a:rPr lang="nl-NL" sz="1400" dirty="0">
                  <a:latin typeface="Segoe UI Black" pitchFamily="34" charset="0"/>
                  <a:ea typeface="Segoe UI Black" pitchFamily="34" charset="0"/>
                  <a:cs typeface="Arial" panose="020B0604020202020204" pitchFamily="34" charset="0"/>
                </a:rPr>
                <a:t>Organiseren van zorg</a:t>
              </a:r>
            </a:p>
          </p:txBody>
        </p:sp>
      </p:grpSp>
      <p:sp>
        <p:nvSpPr>
          <p:cNvPr id="10" name="Rechthoek 9"/>
          <p:cNvSpPr/>
          <p:nvPr/>
        </p:nvSpPr>
        <p:spPr>
          <a:xfrm>
            <a:off x="6592786" y="2027453"/>
            <a:ext cx="2094014"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Kennisontwikkeling</a:t>
            </a:r>
          </a:p>
        </p:txBody>
      </p:sp>
      <p:sp>
        <p:nvSpPr>
          <p:cNvPr id="7" name="Rechthoek 6"/>
          <p:cNvSpPr/>
          <p:nvPr/>
        </p:nvSpPr>
        <p:spPr>
          <a:xfrm>
            <a:off x="540136" y="1982332"/>
            <a:ext cx="1760004" cy="19901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Consultatie en advies</a:t>
            </a:r>
          </a:p>
        </p:txBody>
      </p:sp>
      <p:pic>
        <p:nvPicPr>
          <p:cNvPr id="17" name="Afbeelding 16" descr="Kader.png"/>
          <p:cNvPicPr>
            <a:picLocks noChangeAspect="1"/>
          </p:cNvPicPr>
          <p:nvPr/>
        </p:nvPicPr>
        <p:blipFill>
          <a:blip r:embed="rId3" cstate="print"/>
          <a:stretch>
            <a:fillRect/>
          </a:stretch>
        </p:blipFill>
        <p:spPr>
          <a:xfrm>
            <a:off x="254524" y="1020432"/>
            <a:ext cx="2219393" cy="1647512"/>
          </a:xfrm>
          <a:prstGeom prst="rect">
            <a:avLst/>
          </a:prstGeom>
        </p:spPr>
      </p:pic>
      <p:pic>
        <p:nvPicPr>
          <p:cNvPr id="14" name="Afbeelding 13" descr="Consultatie en advies.png"/>
          <p:cNvPicPr>
            <a:picLocks noChangeAspect="1"/>
          </p:cNvPicPr>
          <p:nvPr/>
        </p:nvPicPr>
        <p:blipFill>
          <a:blip r:embed="rId5" cstate="print"/>
          <a:stretch>
            <a:fillRect/>
          </a:stretch>
        </p:blipFill>
        <p:spPr>
          <a:xfrm>
            <a:off x="774534" y="1240505"/>
            <a:ext cx="1318757" cy="802526"/>
          </a:xfrm>
          <a:prstGeom prst="rect">
            <a:avLst/>
          </a:prstGeom>
        </p:spPr>
      </p:pic>
      <p:pic>
        <p:nvPicPr>
          <p:cNvPr id="15" name="Afbeelding 14" descr="Kennisontwikkeling.png"/>
          <p:cNvPicPr>
            <a:picLocks noChangeAspect="1"/>
          </p:cNvPicPr>
          <p:nvPr/>
        </p:nvPicPr>
        <p:blipFill>
          <a:blip r:embed="rId6" cstate="print"/>
          <a:stretch>
            <a:fillRect/>
          </a:stretch>
        </p:blipFill>
        <p:spPr>
          <a:xfrm>
            <a:off x="7112033" y="1479461"/>
            <a:ext cx="923830" cy="600135"/>
          </a:xfrm>
          <a:prstGeom prst="rect">
            <a:avLst/>
          </a:prstGeom>
        </p:spPr>
      </p:pic>
      <p:sp>
        <p:nvSpPr>
          <p:cNvPr id="20" name="Rechthoek 19"/>
          <p:cNvSpPr/>
          <p:nvPr/>
        </p:nvSpPr>
        <p:spPr>
          <a:xfrm>
            <a:off x="163241" y="2597745"/>
            <a:ext cx="2867607" cy="2462213"/>
          </a:xfrm>
          <a:prstGeom prst="rect">
            <a:avLst/>
          </a:prstGeom>
        </p:spPr>
        <p:txBody>
          <a:bodyPr wrap="square">
            <a:spAutoFit/>
          </a:bodyPr>
          <a:lstStyle/>
          <a:p>
            <a:r>
              <a:rPr lang="en-US" sz="1400" dirty="0" smtClean="0">
                <a:solidFill>
                  <a:srgbClr val="FF0000"/>
                </a:solidFill>
                <a:latin typeface="Arial" panose="020B0604020202020204" pitchFamily="34" charset="0"/>
                <a:ea typeface="Segoe UI Black" pitchFamily="34" charset="0"/>
                <a:cs typeface="Arial" panose="020B0604020202020204" pitchFamily="34" charset="0"/>
              </a:rPr>
              <a:t>Ik </a:t>
            </a:r>
            <a:r>
              <a:rPr lang="en-US" sz="1400" dirty="0" err="1" smtClean="0">
                <a:solidFill>
                  <a:srgbClr val="FF0000"/>
                </a:solidFill>
                <a:latin typeface="Arial" panose="020B0604020202020204" pitchFamily="34" charset="0"/>
                <a:ea typeface="Segoe UI Black" pitchFamily="34" charset="0"/>
                <a:cs typeface="Arial" panose="020B0604020202020204" pitchFamily="34" charset="0"/>
              </a:rPr>
              <a:t>zoek</a:t>
            </a:r>
            <a:r>
              <a:rPr lang="en-US" sz="1400" dirty="0" smtClean="0">
                <a:solidFill>
                  <a:srgbClr val="FF0000"/>
                </a:solidFill>
                <a:latin typeface="Arial" panose="020B0604020202020204" pitchFamily="34" charset="0"/>
                <a:ea typeface="Segoe UI Black" pitchFamily="34" charset="0"/>
                <a:cs typeface="Arial" panose="020B0604020202020204" pitchFamily="34" charset="0"/>
              </a:rPr>
              <a:t> </a:t>
            </a:r>
            <a:r>
              <a:rPr lang="en-US" sz="1400" dirty="0" err="1" smtClean="0">
                <a:solidFill>
                  <a:srgbClr val="FF0000"/>
                </a:solidFill>
                <a:latin typeface="Arial" panose="020B0604020202020204" pitchFamily="34" charset="0"/>
                <a:ea typeface="Segoe UI Black" pitchFamily="34" charset="0"/>
                <a:cs typeface="Arial" panose="020B0604020202020204" pitchFamily="34" charset="0"/>
              </a:rPr>
              <a:t>mensen</a:t>
            </a:r>
            <a:r>
              <a:rPr lang="en-US" sz="1400" dirty="0" smtClean="0">
                <a:solidFill>
                  <a:srgbClr val="FF0000"/>
                </a:solidFill>
                <a:latin typeface="Arial" panose="020B0604020202020204" pitchFamily="34" charset="0"/>
                <a:ea typeface="Segoe UI Black" pitchFamily="34" charset="0"/>
                <a:cs typeface="Arial" panose="020B0604020202020204" pitchFamily="34" charset="0"/>
              </a:rPr>
              <a:t> met Kennis en </a:t>
            </a:r>
            <a:r>
              <a:rPr lang="en-US" sz="1400" dirty="0" err="1">
                <a:solidFill>
                  <a:srgbClr val="FF0000"/>
                </a:solidFill>
                <a:latin typeface="Arial" panose="020B0604020202020204" pitchFamily="34" charset="0"/>
                <a:ea typeface="Segoe UI Black" pitchFamily="34" charset="0"/>
                <a:cs typeface="Arial" panose="020B0604020202020204" pitchFamily="34" charset="0"/>
              </a:rPr>
              <a:t>E</a:t>
            </a:r>
            <a:r>
              <a:rPr lang="en-US" sz="1400" dirty="0" err="1" smtClean="0">
                <a:solidFill>
                  <a:srgbClr val="FF0000"/>
                </a:solidFill>
                <a:latin typeface="Arial" panose="020B0604020202020204" pitchFamily="34" charset="0"/>
                <a:ea typeface="Segoe UI Black" pitchFamily="34" charset="0"/>
                <a:cs typeface="Arial" panose="020B0604020202020204" pitchFamily="34" charset="0"/>
              </a:rPr>
              <a:t>rvaring</a:t>
            </a:r>
            <a:r>
              <a:rPr lang="en-US" sz="1400" dirty="0" smtClean="0">
                <a:solidFill>
                  <a:srgbClr val="FF0000"/>
                </a:solidFill>
                <a:latin typeface="Arial" panose="020B0604020202020204" pitchFamily="34" charset="0"/>
                <a:ea typeface="Segoe UI Black" pitchFamily="34" charset="0"/>
                <a:cs typeface="Arial" panose="020B0604020202020204" pitchFamily="34" charset="0"/>
              </a:rPr>
              <a:t>?</a:t>
            </a:r>
            <a:endParaRPr lang="nl-NL" sz="1400" dirty="0" smtClean="0">
              <a:solidFill>
                <a:srgbClr val="FF0000"/>
              </a:solidFill>
              <a:latin typeface="Arial" panose="020B0604020202020204" pitchFamily="34" charset="0"/>
              <a:ea typeface="Segoe UI Black" pitchFamily="34" charset="0"/>
              <a:cs typeface="Arial" panose="020B0604020202020204" pitchFamily="34" charset="0"/>
            </a:endParaRPr>
          </a:p>
          <a:p>
            <a:endParaRPr lang="nl-NL" sz="1400" dirty="0">
              <a:solidFill>
                <a:srgbClr val="FF0000"/>
              </a:solidFill>
              <a:latin typeface="Arial" panose="020B0604020202020204" pitchFamily="34" charset="0"/>
              <a:ea typeface="Segoe UI Black" pitchFamily="34" charset="0"/>
              <a:cs typeface="Arial" panose="020B0604020202020204" pitchFamily="34" charset="0"/>
            </a:endParaRPr>
          </a:p>
          <a:p>
            <a:r>
              <a:rPr lang="nl-NL" sz="1400" dirty="0" smtClean="0">
                <a:latin typeface="Arial" panose="020B0604020202020204" pitchFamily="34" charset="0"/>
                <a:ea typeface="Segoe UI Black" pitchFamily="34" charset="0"/>
                <a:cs typeface="Arial" panose="020B0604020202020204" pitchFamily="34" charset="0"/>
              </a:rPr>
              <a:t>Netwerk Ervaringsdeskundigen</a:t>
            </a:r>
          </a:p>
          <a:p>
            <a:r>
              <a:rPr lang="nl-NL" sz="1400" dirty="0" smtClean="0">
                <a:latin typeface="Arial" panose="020B0604020202020204" pitchFamily="34" charset="0"/>
                <a:ea typeface="Segoe UI Black" pitchFamily="34" charset="0"/>
                <a:cs typeface="Arial" panose="020B0604020202020204" pitchFamily="34" charset="0"/>
              </a:rPr>
              <a:t>Kennisparels</a:t>
            </a:r>
            <a:endParaRPr lang="nl-NL" sz="1400" dirty="0">
              <a:latin typeface="Arial" panose="020B0604020202020204" pitchFamily="34" charset="0"/>
              <a:ea typeface="Segoe UI Black" pitchFamily="34" charset="0"/>
              <a:cs typeface="Arial" panose="020B0604020202020204" pitchFamily="34" charset="0"/>
            </a:endParaRPr>
          </a:p>
          <a:p>
            <a:r>
              <a:rPr lang="nl-NL" sz="1400" dirty="0" smtClean="0">
                <a:latin typeface="Arial" panose="020B0604020202020204" pitchFamily="34" charset="0"/>
                <a:ea typeface="Segoe UI Black" pitchFamily="34" charset="0"/>
                <a:cs typeface="Arial" panose="020B0604020202020204" pitchFamily="34" charset="0"/>
              </a:rPr>
              <a:t>K-EET-eetstoornissen netwerk</a:t>
            </a:r>
          </a:p>
          <a:p>
            <a:r>
              <a:rPr lang="en-US" sz="1400" dirty="0" err="1" smtClean="0">
                <a:latin typeface="Arial" panose="020B0604020202020204" pitchFamily="34" charset="0"/>
                <a:ea typeface="Segoe UI Black" pitchFamily="34" charset="0"/>
                <a:cs typeface="Arial" panose="020B0604020202020204" pitchFamily="34" charset="0"/>
              </a:rPr>
              <a:t>Klankbordgroep</a:t>
            </a:r>
            <a:endParaRPr lang="nl-NL" sz="1400" dirty="0" smtClean="0">
              <a:latin typeface="Arial" panose="020B0604020202020204" pitchFamily="34" charset="0"/>
              <a:ea typeface="Segoe UI Black" pitchFamily="34" charset="0"/>
              <a:cs typeface="Arial" panose="020B0604020202020204" pitchFamily="34" charset="0"/>
            </a:endParaRPr>
          </a:p>
          <a:p>
            <a:endParaRPr lang="en-US" sz="1400" dirty="0">
              <a:latin typeface="Arial" panose="020B0604020202020204" pitchFamily="34" charset="0"/>
              <a:ea typeface="Segoe UI Black" pitchFamily="34" charset="0"/>
              <a:cs typeface="Arial" panose="020B0604020202020204" pitchFamily="34" charset="0"/>
            </a:endParaRPr>
          </a:p>
          <a:p>
            <a:r>
              <a:rPr lang="en-US" sz="1400" dirty="0" err="1" smtClean="0">
                <a:latin typeface="Arial" panose="020B0604020202020204" pitchFamily="34" charset="0"/>
                <a:ea typeface="Segoe UI Black" pitchFamily="34" charset="0"/>
                <a:cs typeface="Arial" panose="020B0604020202020204" pitchFamily="34" charset="0"/>
              </a:rPr>
              <a:t>Inzet</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a:latin typeface="Arial" panose="020B0604020202020204" pitchFamily="34" charset="0"/>
                <a:ea typeface="Segoe UI Black" pitchFamily="34" charset="0"/>
                <a:cs typeface="Arial" panose="020B0604020202020204" pitchFamily="34" charset="0"/>
              </a:rPr>
              <a:t>ervaringswerkers</a:t>
            </a:r>
            <a:r>
              <a:rPr lang="en-US" sz="1400" dirty="0">
                <a:latin typeface="Arial" panose="020B0604020202020204" pitchFamily="34" charset="0"/>
                <a:ea typeface="Segoe UI Black" pitchFamily="34" charset="0"/>
                <a:cs typeface="Arial" panose="020B0604020202020204" pitchFamily="34" charset="0"/>
              </a:rPr>
              <a:t> </a:t>
            </a:r>
            <a:r>
              <a:rPr lang="en-US" sz="1400" dirty="0" err="1">
                <a:latin typeface="Arial" panose="020B0604020202020204" pitchFamily="34" charset="0"/>
                <a:ea typeface="Segoe UI Black" pitchFamily="34" charset="0"/>
                <a:cs typeface="Arial" panose="020B0604020202020204" pitchFamily="34" charset="0"/>
              </a:rPr>
              <a:t>JZPlus</a:t>
            </a:r>
            <a:r>
              <a:rPr lang="en-US" sz="1400" dirty="0">
                <a:latin typeface="Arial" panose="020B0604020202020204" pitchFamily="34" charset="0"/>
                <a:ea typeface="Segoe UI Black" pitchFamily="34" charset="0"/>
                <a:cs typeface="Arial" panose="020B0604020202020204" pitchFamily="34" charset="0"/>
              </a:rPr>
              <a:t> (+ZONMW)</a:t>
            </a:r>
            <a:endParaRPr lang="nl-NL" sz="1400" dirty="0">
              <a:latin typeface="Arial" panose="020B0604020202020204" pitchFamily="34" charset="0"/>
              <a:ea typeface="Segoe UI Black" pitchFamily="34" charset="0"/>
              <a:cs typeface="Arial" panose="020B0604020202020204" pitchFamily="34" charset="0"/>
            </a:endParaRPr>
          </a:p>
          <a:p>
            <a:r>
              <a:rPr lang="en-US" sz="1400" dirty="0" err="1" smtClean="0">
                <a:latin typeface="Arial" panose="020B0604020202020204" pitchFamily="34" charset="0"/>
                <a:ea typeface="Segoe UI Black" pitchFamily="34" charset="0"/>
                <a:cs typeface="Arial" panose="020B0604020202020204" pitchFamily="34" charset="0"/>
              </a:rPr>
              <a:t>Ontwikkelen</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skillspaspoort</a:t>
            </a:r>
            <a:r>
              <a:rPr lang="en-US" sz="1400" dirty="0" smtClean="0">
                <a:latin typeface="Arial" panose="020B0604020202020204" pitchFamily="34" charset="0"/>
                <a:ea typeface="Segoe UI Black" pitchFamily="34" charset="0"/>
                <a:cs typeface="Arial" panose="020B0604020202020204" pitchFamily="34" charset="0"/>
              </a:rPr>
              <a:t> ED</a:t>
            </a:r>
            <a:endParaRPr lang="nl-NL" sz="1400" dirty="0" smtClean="0">
              <a:latin typeface="Arial" panose="020B0604020202020204" pitchFamily="34" charset="0"/>
              <a:ea typeface="Segoe UI Black" pitchFamily="34" charset="0"/>
              <a:cs typeface="Arial" panose="020B0604020202020204" pitchFamily="34" charset="0"/>
            </a:endParaRPr>
          </a:p>
        </p:txBody>
      </p:sp>
      <p:sp>
        <p:nvSpPr>
          <p:cNvPr id="21" name="Rechthoek 20"/>
          <p:cNvSpPr/>
          <p:nvPr/>
        </p:nvSpPr>
        <p:spPr>
          <a:xfrm>
            <a:off x="2769507" y="2597745"/>
            <a:ext cx="3574732" cy="4832092"/>
          </a:xfrm>
          <a:prstGeom prst="rect">
            <a:avLst/>
          </a:prstGeom>
        </p:spPr>
        <p:txBody>
          <a:bodyPr wrap="square">
            <a:spAutoFit/>
          </a:bodyPr>
          <a:lstStyle/>
          <a:p>
            <a:r>
              <a:rPr lang="nl-NL" sz="1400" dirty="0">
                <a:solidFill>
                  <a:srgbClr val="FF0000"/>
                </a:solidFill>
                <a:latin typeface="Arial" panose="020B0604020202020204" pitchFamily="34" charset="0"/>
                <a:ea typeface="Segoe UI Black" pitchFamily="34" charset="0"/>
                <a:cs typeface="Arial" panose="020B0604020202020204" pitchFamily="34" charset="0"/>
              </a:rPr>
              <a:t>Ik zoek een procesregisseur?</a:t>
            </a:r>
          </a:p>
          <a:p>
            <a:endParaRPr lang="nl-NL" sz="1400" dirty="0" smtClean="0">
              <a:solidFill>
                <a:srgbClr val="FF0000"/>
              </a:solidFill>
              <a:latin typeface="Arial" panose="020B0604020202020204" pitchFamily="34" charset="0"/>
              <a:ea typeface="Segoe UI Black" pitchFamily="34" charset="0"/>
              <a:cs typeface="Arial" panose="020B0604020202020204" pitchFamily="34" charset="0"/>
            </a:endParaRPr>
          </a:p>
          <a:p>
            <a:r>
              <a:rPr lang="nl-NL" sz="1400" dirty="0" smtClean="0">
                <a:solidFill>
                  <a:srgbClr val="FF0000"/>
                </a:solidFill>
                <a:latin typeface="Arial" panose="020B0604020202020204" pitchFamily="34" charset="0"/>
                <a:ea typeface="Segoe UI Black" pitchFamily="34" charset="0"/>
                <a:cs typeface="Arial" panose="020B0604020202020204" pitchFamily="34" charset="0"/>
              </a:rPr>
              <a:t>Ik zoek innovatiebudget voor het organiseren van bovenregionale voorzieningen of innovaties?</a:t>
            </a:r>
          </a:p>
          <a:p>
            <a:endParaRPr lang="en-US" sz="1400" dirty="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en-US" sz="1400" dirty="0" err="1">
                <a:latin typeface="Arial" panose="020B0604020202020204" pitchFamily="34" charset="0"/>
                <a:ea typeface="Segoe UI Black" pitchFamily="34" charset="0"/>
                <a:cs typeface="Arial" panose="020B0604020202020204" pitchFamily="34" charset="0"/>
              </a:rPr>
              <a:t>K</a:t>
            </a:r>
            <a:r>
              <a:rPr lang="en-US" sz="1400" dirty="0" err="1" smtClean="0">
                <a:latin typeface="Arial" panose="020B0604020202020204" pitchFamily="34" charset="0"/>
                <a:ea typeface="Segoe UI Black" pitchFamily="34" charset="0"/>
                <a:cs typeface="Arial" panose="020B0604020202020204" pitchFamily="34" charset="0"/>
              </a:rPr>
              <a:t>leinschalige</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voorzieningen</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als</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alternatief</a:t>
            </a:r>
            <a:r>
              <a:rPr lang="en-US" sz="1400" dirty="0" smtClean="0">
                <a:latin typeface="Arial" panose="020B0604020202020204" pitchFamily="34" charset="0"/>
                <a:ea typeface="Segoe UI Black" pitchFamily="34" charset="0"/>
                <a:cs typeface="Arial" panose="020B0604020202020204" pitchFamily="34" charset="0"/>
              </a:rPr>
              <a:t> voor JZ Plus</a:t>
            </a: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Nieuw</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aanbod</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ontwikkelen</a:t>
            </a:r>
            <a:r>
              <a:rPr lang="en-US" sz="1400" dirty="0" smtClean="0">
                <a:latin typeface="Arial" panose="020B0604020202020204" pitchFamily="34" charset="0"/>
                <a:ea typeface="Segoe UI Black" pitchFamily="34" charset="0"/>
                <a:cs typeface="Arial" panose="020B0604020202020204" pitchFamily="34" charset="0"/>
              </a:rPr>
              <a:t> voor 16-23 met psych </a:t>
            </a:r>
            <a:r>
              <a:rPr lang="en-US" sz="1400" dirty="0" err="1" smtClean="0">
                <a:latin typeface="Arial" panose="020B0604020202020204" pitchFamily="34" charset="0"/>
                <a:ea typeface="Segoe UI Black" pitchFamily="34" charset="0"/>
                <a:cs typeface="Arial" panose="020B0604020202020204" pitchFamily="34" charset="0"/>
              </a:rPr>
              <a:t>problematiek</a:t>
            </a:r>
            <a:endParaRPr lang="en-US" sz="1400" dirty="0" smtClean="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ThuisBest</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Pactum</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Pluryn</a:t>
            </a:r>
            <a:endParaRPr lang="en-US" sz="1400" dirty="0" smtClean="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Segoe UI Black" pitchFamily="34" charset="0"/>
                <a:cs typeface="Arial" panose="020B0604020202020204" pitchFamily="34" charset="0"/>
              </a:rPr>
              <a:t>Kairos </a:t>
            </a:r>
            <a:r>
              <a:rPr lang="en-US" sz="1400" dirty="0" err="1" smtClean="0">
                <a:latin typeface="Arial" panose="020B0604020202020204" pitchFamily="34" charset="0"/>
                <a:ea typeface="Segoe UI Black" pitchFamily="34" charset="0"/>
                <a:cs typeface="Arial" panose="020B0604020202020204" pitchFamily="34" charset="0"/>
              </a:rPr>
              <a:t>forensische</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behandeling</a:t>
            </a:r>
            <a:endParaRPr lang="en-US" sz="1400" dirty="0" smtClean="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Transformatie</a:t>
            </a:r>
            <a:r>
              <a:rPr lang="en-US" sz="1400" dirty="0" smtClean="0">
                <a:latin typeface="Arial" panose="020B0604020202020204" pitchFamily="34" charset="0"/>
                <a:ea typeface="Segoe UI Black" pitchFamily="34" charset="0"/>
                <a:cs typeface="Arial" panose="020B0604020202020204" pitchFamily="34" charset="0"/>
              </a:rPr>
              <a:t> JZ Plus: </a:t>
            </a:r>
            <a:r>
              <a:rPr lang="en-US" sz="1400" dirty="0" err="1" smtClean="0">
                <a:latin typeface="Arial" panose="020B0604020202020204" pitchFamily="34" charset="0"/>
                <a:ea typeface="Segoe UI Black" pitchFamily="34" charset="0"/>
                <a:cs typeface="Arial" panose="020B0604020202020204" pitchFamily="34" charset="0"/>
              </a:rPr>
              <a:t>kleinschalig</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leefklimaat</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orthopsychiatrie</a:t>
            </a:r>
            <a:r>
              <a:rPr lang="en-US" sz="1400" dirty="0" smtClean="0">
                <a:latin typeface="Arial" panose="020B0604020202020204" pitchFamily="34" charset="0"/>
                <a:ea typeface="Segoe UI Black" pitchFamily="34" charset="0"/>
                <a:cs typeface="Arial" panose="020B0604020202020204" pitchFamily="34" charset="0"/>
              </a:rPr>
              <a:t>, suicide, FACT, om/</a:t>
            </a:r>
            <a:r>
              <a:rPr lang="en-US" sz="1400" dirty="0" err="1" smtClean="0">
                <a:latin typeface="Arial" panose="020B0604020202020204" pitchFamily="34" charset="0"/>
                <a:ea typeface="Segoe UI Black" pitchFamily="34" charset="0"/>
                <a:cs typeface="Arial" panose="020B0604020202020204" pitchFamily="34" charset="0"/>
              </a:rPr>
              <a:t>afbouw</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alternatieven</a:t>
            </a:r>
            <a:endParaRPr lang="en-US" sz="1400" dirty="0" smtClean="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Essentiele</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Functies</a:t>
            </a:r>
            <a:r>
              <a:rPr lang="en-US" sz="1400" dirty="0" smtClean="0">
                <a:latin typeface="Arial" panose="020B0604020202020204" pitchFamily="34" charset="0"/>
                <a:ea typeface="Segoe UI Black" pitchFamily="34" charset="0"/>
                <a:cs typeface="Arial" panose="020B0604020202020204" pitchFamily="34" charset="0"/>
              </a:rPr>
              <a:t> </a:t>
            </a:r>
          </a:p>
          <a:p>
            <a:pPr marL="285750" indent="-285750">
              <a:buFont typeface="Arial" panose="020B0604020202020204" pitchFamily="34" charset="0"/>
              <a:buChar char="•"/>
            </a:pPr>
            <a:endParaRPr lang="en-US" sz="1400" dirty="0" smtClean="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ea typeface="Segoe UI Black" pitchFamily="34" charset="0"/>
              <a:cs typeface="Arial" panose="020B0604020202020204" pitchFamily="34" charset="0"/>
            </a:endParaRPr>
          </a:p>
          <a:p>
            <a:pPr marL="285750" indent="-285750">
              <a:buFontTx/>
              <a:buChar char="-"/>
            </a:pPr>
            <a:endParaRPr lang="nl-NL" sz="1400" dirty="0" smtClean="0">
              <a:latin typeface="Arial" panose="020B0604020202020204" pitchFamily="34" charset="0"/>
              <a:ea typeface="Segoe UI Black" pitchFamily="34" charset="0"/>
              <a:cs typeface="Arial" panose="020B0604020202020204" pitchFamily="34" charset="0"/>
            </a:endParaRPr>
          </a:p>
          <a:p>
            <a:endParaRPr lang="nl-NL" sz="1400" dirty="0" smtClean="0">
              <a:latin typeface="Arial" panose="020B0604020202020204" pitchFamily="34" charset="0"/>
              <a:ea typeface="Segoe UI Black" pitchFamily="34" charset="0"/>
              <a:cs typeface="Arial" panose="020B0604020202020204" pitchFamily="34" charset="0"/>
            </a:endParaRPr>
          </a:p>
          <a:p>
            <a:endParaRPr lang="nl-NL" sz="1400" dirty="0">
              <a:latin typeface="Arial" panose="020B0604020202020204" pitchFamily="34" charset="0"/>
              <a:ea typeface="Segoe UI Black" pitchFamily="34" charset="0"/>
              <a:cs typeface="Arial" panose="020B0604020202020204" pitchFamily="34" charset="0"/>
            </a:endParaRPr>
          </a:p>
        </p:txBody>
      </p:sp>
      <p:sp>
        <p:nvSpPr>
          <p:cNvPr id="22" name="Rechthoek 21"/>
          <p:cNvSpPr/>
          <p:nvPr/>
        </p:nvSpPr>
        <p:spPr>
          <a:xfrm>
            <a:off x="6344239" y="2667944"/>
            <a:ext cx="2891493" cy="3108543"/>
          </a:xfrm>
          <a:prstGeom prst="rect">
            <a:avLst/>
          </a:prstGeom>
        </p:spPr>
        <p:txBody>
          <a:bodyPr wrap="square">
            <a:spAutoFit/>
          </a:bodyPr>
          <a:lstStyle/>
          <a:p>
            <a:r>
              <a:rPr lang="en-US" sz="1400" dirty="0" smtClean="0">
                <a:solidFill>
                  <a:srgbClr val="FF0000"/>
                </a:solidFill>
                <a:latin typeface="Arial" panose="020B0604020202020204" pitchFamily="34" charset="0"/>
                <a:ea typeface="Segoe UI Black" pitchFamily="34" charset="0"/>
                <a:cs typeface="Arial" panose="020B0604020202020204" pitchFamily="34" charset="0"/>
              </a:rPr>
              <a:t>Op </a:t>
            </a:r>
            <a:r>
              <a:rPr lang="en-US" sz="1400" dirty="0" err="1" smtClean="0">
                <a:solidFill>
                  <a:srgbClr val="FF0000"/>
                </a:solidFill>
                <a:latin typeface="Arial" panose="020B0604020202020204" pitchFamily="34" charset="0"/>
                <a:ea typeface="Segoe UI Black" pitchFamily="34" charset="0"/>
                <a:cs typeface="Arial" panose="020B0604020202020204" pitchFamily="34" charset="0"/>
              </a:rPr>
              <a:t>welke</a:t>
            </a:r>
            <a:r>
              <a:rPr lang="en-US" sz="1400" dirty="0" smtClean="0">
                <a:solidFill>
                  <a:srgbClr val="FF0000"/>
                </a:solidFill>
                <a:latin typeface="Arial" panose="020B0604020202020204" pitchFamily="34" charset="0"/>
                <a:ea typeface="Segoe UI Black" pitchFamily="34" charset="0"/>
                <a:cs typeface="Arial" panose="020B0604020202020204" pitchFamily="34" charset="0"/>
              </a:rPr>
              <a:t> </a:t>
            </a:r>
            <a:r>
              <a:rPr lang="en-US" sz="1400" dirty="0" err="1" smtClean="0">
                <a:solidFill>
                  <a:srgbClr val="FF0000"/>
                </a:solidFill>
                <a:latin typeface="Arial" panose="020B0604020202020204" pitchFamily="34" charset="0"/>
                <a:ea typeface="Segoe UI Black" pitchFamily="34" charset="0"/>
                <a:cs typeface="Arial" panose="020B0604020202020204" pitchFamily="34" charset="0"/>
              </a:rPr>
              <a:t>kennisontwikkeling</a:t>
            </a:r>
            <a:r>
              <a:rPr lang="en-US" sz="1400" dirty="0" smtClean="0">
                <a:solidFill>
                  <a:srgbClr val="FF0000"/>
                </a:solidFill>
                <a:latin typeface="Arial" panose="020B0604020202020204" pitchFamily="34" charset="0"/>
                <a:ea typeface="Segoe UI Black" pitchFamily="34" charset="0"/>
                <a:cs typeface="Arial" panose="020B0604020202020204" pitchFamily="34" charset="0"/>
              </a:rPr>
              <a:t> </a:t>
            </a:r>
            <a:r>
              <a:rPr lang="en-US" sz="1400" dirty="0" err="1" smtClean="0">
                <a:solidFill>
                  <a:srgbClr val="FF0000"/>
                </a:solidFill>
                <a:latin typeface="Arial" panose="020B0604020202020204" pitchFamily="34" charset="0"/>
                <a:ea typeface="Segoe UI Black" pitchFamily="34" charset="0"/>
                <a:cs typeface="Arial" panose="020B0604020202020204" pitchFamily="34" charset="0"/>
              </a:rPr>
              <a:t>kunnen</a:t>
            </a:r>
            <a:r>
              <a:rPr lang="en-US" sz="1400" dirty="0" smtClean="0">
                <a:solidFill>
                  <a:srgbClr val="FF0000"/>
                </a:solidFill>
                <a:latin typeface="Arial" panose="020B0604020202020204" pitchFamily="34" charset="0"/>
                <a:ea typeface="Segoe UI Black" pitchFamily="34" charset="0"/>
                <a:cs typeface="Arial" panose="020B0604020202020204" pitchFamily="34" charset="0"/>
              </a:rPr>
              <a:t> we </a:t>
            </a:r>
            <a:r>
              <a:rPr lang="en-US" sz="1400" dirty="0" err="1" smtClean="0">
                <a:solidFill>
                  <a:srgbClr val="FF0000"/>
                </a:solidFill>
                <a:latin typeface="Arial" panose="020B0604020202020204" pitchFamily="34" charset="0"/>
                <a:ea typeface="Segoe UI Black" pitchFamily="34" charset="0"/>
                <a:cs typeface="Arial" panose="020B0604020202020204" pitchFamily="34" charset="0"/>
              </a:rPr>
              <a:t>aanhaken</a:t>
            </a:r>
            <a:r>
              <a:rPr lang="en-US" sz="1400" dirty="0" smtClean="0">
                <a:solidFill>
                  <a:srgbClr val="FF0000"/>
                </a:solidFill>
                <a:latin typeface="Arial" panose="020B0604020202020204" pitchFamily="34" charset="0"/>
                <a:ea typeface="Segoe UI Black" pitchFamily="34" charset="0"/>
                <a:cs typeface="Arial" panose="020B0604020202020204" pitchFamily="34" charset="0"/>
              </a:rPr>
              <a:t>?</a:t>
            </a:r>
          </a:p>
          <a:p>
            <a:endParaRPr lang="en-US" sz="1400" dirty="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egoe UI Black" pitchFamily="34" charset="0"/>
                <a:cs typeface="Arial" panose="020B0604020202020204" pitchFamily="34" charset="0"/>
              </a:rPr>
              <a:t>I</a:t>
            </a:r>
            <a:r>
              <a:rPr lang="nl-NL" sz="1400" dirty="0" err="1">
                <a:latin typeface="Arial" panose="020B0604020202020204" pitchFamily="34" charset="0"/>
                <a:ea typeface="Segoe UI Black" pitchFamily="34" charset="0"/>
                <a:cs typeface="Arial" panose="020B0604020202020204" pitchFamily="34" charset="0"/>
              </a:rPr>
              <a:t>mpuls</a:t>
            </a:r>
            <a:r>
              <a:rPr lang="nl-NL" sz="1400" dirty="0">
                <a:latin typeface="Arial" panose="020B0604020202020204" pitchFamily="34" charset="0"/>
                <a:ea typeface="Segoe UI Black" pitchFamily="34" charset="0"/>
                <a:cs typeface="Arial" panose="020B0604020202020204" pitchFamily="34" charset="0"/>
              </a:rPr>
              <a:t> </a:t>
            </a:r>
            <a:r>
              <a:rPr lang="nl-NL" sz="1400" dirty="0" smtClean="0">
                <a:latin typeface="Arial" panose="020B0604020202020204" pitchFamily="34" charset="0"/>
                <a:ea typeface="Segoe UI Black" pitchFamily="34" charset="0"/>
                <a:cs typeface="Arial" panose="020B0604020202020204" pitchFamily="34" charset="0"/>
              </a:rPr>
              <a:t>7 </a:t>
            </a:r>
            <a:r>
              <a:rPr lang="nl-NL" sz="1400" dirty="0" err="1" smtClean="0">
                <a:latin typeface="Arial" panose="020B0604020202020204" pitchFamily="34" charset="0"/>
                <a:ea typeface="Segoe UI Black" pitchFamily="34" charset="0"/>
                <a:cs typeface="Arial" panose="020B0604020202020204" pitchFamily="34" charset="0"/>
              </a:rPr>
              <a:t>RET’s</a:t>
            </a:r>
            <a:endParaRPr lang="nl-NL" sz="1400" dirty="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nl-NL" sz="1400" dirty="0" smtClean="0">
                <a:latin typeface="Arial" panose="020B0604020202020204" pitchFamily="34" charset="0"/>
                <a:ea typeface="Segoe UI Black" pitchFamily="34" charset="0"/>
                <a:cs typeface="Arial" panose="020B0604020202020204" pitchFamily="34" charset="0"/>
              </a:rPr>
              <a:t>Olievlek Verklarende Analyse</a:t>
            </a: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Casusonderzoekers</a:t>
            </a:r>
            <a:r>
              <a:rPr lang="en-US" sz="1400" dirty="0" smtClean="0">
                <a:latin typeface="Arial" panose="020B0604020202020204" pitchFamily="34" charset="0"/>
                <a:ea typeface="Segoe UI Black" pitchFamily="34" charset="0"/>
                <a:cs typeface="Arial" panose="020B0604020202020204" pitchFamily="34" charset="0"/>
              </a:rPr>
              <a:t> </a:t>
            </a:r>
          </a:p>
          <a:p>
            <a:pPr marL="285750" indent="-285750">
              <a:buFont typeface="Arial" panose="020B0604020202020204" pitchFamily="34" charset="0"/>
              <a:buChar char="•"/>
            </a:pPr>
            <a:r>
              <a:rPr lang="nl-NL" sz="1400" dirty="0" smtClean="0">
                <a:latin typeface="Arial" panose="020B0604020202020204" pitchFamily="34" charset="0"/>
                <a:ea typeface="Segoe UI Black" pitchFamily="34" charset="0"/>
                <a:cs typeface="Arial" panose="020B0604020202020204" pitchFamily="34" charset="0"/>
              </a:rPr>
              <a:t>Olievlek JIM/gelijkwaardig samenwerken</a:t>
            </a: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Refereeravonden</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kennis</a:t>
            </a:r>
            <a:endParaRPr lang="nl-NL" sz="1400" dirty="0" smtClean="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Deltaplan</a:t>
            </a:r>
            <a:r>
              <a:rPr lang="en-US" sz="1400" dirty="0" smtClean="0">
                <a:latin typeface="Arial" panose="020B0604020202020204" pitchFamily="34" charset="0"/>
                <a:ea typeface="Segoe UI Black" pitchFamily="34" charset="0"/>
                <a:cs typeface="Arial" panose="020B0604020202020204" pitchFamily="34" charset="0"/>
              </a:rPr>
              <a:t> Trauma </a:t>
            </a:r>
            <a:r>
              <a:rPr lang="en-US" sz="1400" dirty="0" err="1" smtClean="0">
                <a:latin typeface="Arial" panose="020B0604020202020204" pitchFamily="34" charset="0"/>
                <a:ea typeface="Segoe UI Black" pitchFamily="34" charset="0"/>
                <a:cs typeface="Arial" panose="020B0604020202020204" pitchFamily="34" charset="0"/>
              </a:rPr>
              <a:t>i.o</a:t>
            </a:r>
            <a:r>
              <a:rPr lang="en-US" sz="1400" dirty="0" smtClean="0">
                <a:latin typeface="Arial" panose="020B0604020202020204" pitchFamily="34" charset="0"/>
                <a:ea typeface="Segoe UI Black" pitchFamily="34" charset="0"/>
                <a:cs typeface="Arial" panose="020B0604020202020204" pitchFamily="34" charset="0"/>
              </a:rPr>
              <a:t>.</a:t>
            </a: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Landelijke</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kennisinfrastructuur</a:t>
            </a:r>
            <a:endParaRPr lang="en-US" sz="1400" dirty="0" smtClean="0">
              <a:latin typeface="Arial" panose="020B0604020202020204" pitchFamily="34" charset="0"/>
              <a:ea typeface="Segoe UI Black" pitchFamily="34" charset="0"/>
              <a:cs typeface="Arial" panose="020B0604020202020204" pitchFamily="34" charset="0"/>
            </a:endParaRPr>
          </a:p>
          <a:p>
            <a:pPr marL="285750" indent="-285750">
              <a:buFont typeface="Arial" panose="020B0604020202020204" pitchFamily="34" charset="0"/>
              <a:buChar char="•"/>
            </a:pPr>
            <a:r>
              <a:rPr lang="en-US" sz="1400" dirty="0" err="1" smtClean="0">
                <a:latin typeface="Arial" panose="020B0604020202020204" pitchFamily="34" charset="0"/>
                <a:ea typeface="Segoe UI Black" pitchFamily="34" charset="0"/>
                <a:cs typeface="Arial" panose="020B0604020202020204" pitchFamily="34" charset="0"/>
              </a:rPr>
              <a:t>Systematisch</a:t>
            </a:r>
            <a:r>
              <a:rPr lang="en-US" sz="1400" dirty="0" smtClean="0">
                <a:latin typeface="Arial" panose="020B0604020202020204" pitchFamily="34" charset="0"/>
                <a:ea typeface="Segoe UI Black" pitchFamily="34" charset="0"/>
                <a:cs typeface="Arial" panose="020B0604020202020204" pitchFamily="34" charset="0"/>
              </a:rPr>
              <a:t> </a:t>
            </a:r>
            <a:r>
              <a:rPr lang="en-US" sz="1400" dirty="0" err="1" smtClean="0">
                <a:latin typeface="Arial" panose="020B0604020202020204" pitchFamily="34" charset="0"/>
                <a:ea typeface="Segoe UI Black" pitchFamily="34" charset="0"/>
                <a:cs typeface="Arial" panose="020B0604020202020204" pitchFamily="34" charset="0"/>
              </a:rPr>
              <a:t>leren</a:t>
            </a:r>
            <a:r>
              <a:rPr lang="en-US" sz="1400" dirty="0" smtClean="0">
                <a:latin typeface="Arial" panose="020B0604020202020204" pitchFamily="34" charset="0"/>
                <a:ea typeface="Segoe UI Black" pitchFamily="34" charset="0"/>
                <a:cs typeface="Arial" panose="020B0604020202020204" pitchFamily="34" charset="0"/>
              </a:rPr>
              <a:t> van </a:t>
            </a:r>
            <a:r>
              <a:rPr lang="en-US" sz="1400" dirty="0" err="1" smtClean="0">
                <a:latin typeface="Arial" panose="020B0604020202020204" pitchFamily="34" charset="0"/>
                <a:ea typeface="Segoe UI Black" pitchFamily="34" charset="0"/>
                <a:cs typeface="Arial" panose="020B0604020202020204" pitchFamily="34" charset="0"/>
              </a:rPr>
              <a:t>kleinschalige</a:t>
            </a:r>
            <a:r>
              <a:rPr lang="en-US" sz="1400" dirty="0" smtClean="0">
                <a:latin typeface="Arial" panose="020B0604020202020204" pitchFamily="34" charset="0"/>
                <a:ea typeface="Segoe UI Black" pitchFamily="34" charset="0"/>
                <a:cs typeface="Arial" panose="020B0604020202020204" pitchFamily="34" charset="0"/>
              </a:rPr>
              <a:t> pilots in GLD ism Consortium </a:t>
            </a:r>
            <a:r>
              <a:rPr lang="en-US" sz="1400" dirty="0" err="1" smtClean="0">
                <a:latin typeface="Arial" panose="020B0604020202020204" pitchFamily="34" charset="0"/>
                <a:ea typeface="Segoe UI Black" pitchFamily="34" charset="0"/>
                <a:cs typeface="Arial" panose="020B0604020202020204" pitchFamily="34" charset="0"/>
              </a:rPr>
              <a:t>Kleinschaligheid</a:t>
            </a:r>
            <a:r>
              <a:rPr lang="en-US" sz="1400" dirty="0" smtClean="0">
                <a:latin typeface="Arial" panose="020B0604020202020204" pitchFamily="34" charset="0"/>
                <a:ea typeface="Segoe UI Black" pitchFamily="34" charset="0"/>
                <a:cs typeface="Arial" panose="020B0604020202020204" pitchFamily="34" charset="0"/>
              </a:rPr>
              <a:t> </a:t>
            </a:r>
            <a:endParaRPr lang="nl-NL" sz="1400" dirty="0">
              <a:latin typeface="Arial" panose="020B0604020202020204" pitchFamily="34" charset="0"/>
              <a:ea typeface="Segoe UI Black" pitchFamily="34" charset="0"/>
              <a:cs typeface="Arial" panose="020B0604020202020204" pitchFamily="34" charset="0"/>
            </a:endParaRPr>
          </a:p>
        </p:txBody>
      </p:sp>
      <p:sp>
        <p:nvSpPr>
          <p:cNvPr id="13" name="Titel 12"/>
          <p:cNvSpPr>
            <a:spLocks noGrp="1"/>
          </p:cNvSpPr>
          <p:nvPr>
            <p:ph type="title"/>
          </p:nvPr>
        </p:nvSpPr>
        <p:spPr>
          <a:xfrm>
            <a:off x="344078" y="-70415"/>
            <a:ext cx="8229600" cy="1143000"/>
          </a:xfrm>
        </p:spPr>
        <p:txBody>
          <a:bodyPr>
            <a:normAutofit/>
          </a:bodyPr>
          <a:lstStyle/>
          <a:p>
            <a:r>
              <a:rPr lang="nl-NL" sz="3600" smtClean="0">
                <a:solidFill>
                  <a:schemeClr val="accent5">
                    <a:lumMod val="75000"/>
                  </a:schemeClr>
                </a:solidFill>
                <a:latin typeface="Gill Sans Ultra Bold Condensed" pitchFamily="34" charset="0"/>
              </a:rPr>
              <a:t>Menukaart BOEG 2024 </a:t>
            </a:r>
            <a:endParaRPr lang="nl-NL" sz="3600" dirty="0"/>
          </a:p>
        </p:txBody>
      </p:sp>
    </p:spTree>
    <p:extLst>
      <p:ext uri="{BB962C8B-B14F-4D97-AF65-F5344CB8AC3E}">
        <p14:creationId xmlns:p14="http://schemas.microsoft.com/office/powerpoint/2010/main" val="1656234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Kader.png"/>
          <p:cNvPicPr>
            <a:picLocks noChangeAspect="1"/>
          </p:cNvPicPr>
          <p:nvPr/>
        </p:nvPicPr>
        <p:blipFill>
          <a:blip r:embed="rId3" cstate="print"/>
          <a:stretch>
            <a:fillRect/>
          </a:stretch>
        </p:blipFill>
        <p:spPr>
          <a:xfrm rot="21373542" flipV="1">
            <a:off x="6185938" y="999570"/>
            <a:ext cx="2176278" cy="1354888"/>
          </a:xfrm>
          <a:prstGeom prst="rect">
            <a:avLst/>
          </a:prstGeom>
        </p:spPr>
      </p:pic>
      <p:grpSp>
        <p:nvGrpSpPr>
          <p:cNvPr id="5" name="Groep 4"/>
          <p:cNvGrpSpPr/>
          <p:nvPr/>
        </p:nvGrpSpPr>
        <p:grpSpPr>
          <a:xfrm>
            <a:off x="3053729" y="896487"/>
            <a:ext cx="2387749" cy="1309730"/>
            <a:chOff x="3182748" y="246335"/>
            <a:chExt cx="2985002" cy="2007296"/>
          </a:xfrm>
        </p:grpSpPr>
        <p:pic>
          <p:nvPicPr>
            <p:cNvPr id="18" name="Afbeelding 17" descr="Kader.png"/>
            <p:cNvPicPr>
              <a:picLocks noChangeAspect="1"/>
            </p:cNvPicPr>
            <p:nvPr/>
          </p:nvPicPr>
          <p:blipFill>
            <a:blip r:embed="rId3" cstate="print"/>
            <a:stretch>
              <a:fillRect/>
            </a:stretch>
          </p:blipFill>
          <p:spPr>
            <a:xfrm rot="436594">
              <a:off x="3287430" y="246335"/>
              <a:ext cx="2880320" cy="2007296"/>
            </a:xfrm>
            <a:prstGeom prst="rect">
              <a:avLst/>
            </a:prstGeom>
          </p:spPr>
        </p:pic>
        <p:grpSp>
          <p:nvGrpSpPr>
            <p:cNvPr id="8" name="Groep 7"/>
            <p:cNvGrpSpPr/>
            <p:nvPr/>
          </p:nvGrpSpPr>
          <p:grpSpPr>
            <a:xfrm>
              <a:off x="3182748" y="599518"/>
              <a:ext cx="2952328" cy="1381431"/>
              <a:chOff x="3171174" y="5180646"/>
              <a:chExt cx="2952328" cy="1381431"/>
            </a:xfrm>
          </p:grpSpPr>
          <p:pic>
            <p:nvPicPr>
              <p:cNvPr id="16" name="Afbeelding 15" descr="Organiseren van zorg.png"/>
              <p:cNvPicPr>
                <a:picLocks noChangeAspect="1"/>
              </p:cNvPicPr>
              <p:nvPr/>
            </p:nvPicPr>
            <p:blipFill>
              <a:blip r:embed="rId4" cstate="print"/>
              <a:stretch>
                <a:fillRect/>
              </a:stretch>
            </p:blipFill>
            <p:spPr>
              <a:xfrm>
                <a:off x="3675701" y="5180646"/>
                <a:ext cx="1792599" cy="1128674"/>
              </a:xfrm>
              <a:prstGeom prst="rect">
                <a:avLst/>
              </a:prstGeom>
            </p:spPr>
          </p:pic>
          <p:sp>
            <p:nvSpPr>
              <p:cNvPr id="9" name="Rechthoek 8"/>
              <p:cNvSpPr/>
              <p:nvPr/>
            </p:nvSpPr>
            <p:spPr>
              <a:xfrm>
                <a:off x="3171174" y="6254300"/>
                <a:ext cx="2952328" cy="307777"/>
              </a:xfrm>
              <a:prstGeom prst="rect">
                <a:avLst/>
              </a:prstGeom>
            </p:spPr>
            <p:txBody>
              <a:bodyPr wrap="square">
                <a:spAutoFit/>
              </a:bodyPr>
              <a:lstStyle/>
              <a:p>
                <a:pPr algn="ctr"/>
                <a:r>
                  <a:rPr lang="nl-NL" sz="1400" dirty="0">
                    <a:latin typeface="Segoe UI Black" pitchFamily="34" charset="0"/>
                    <a:ea typeface="Segoe UI Black" pitchFamily="34" charset="0"/>
                    <a:cs typeface="Arial" panose="020B0604020202020204" pitchFamily="34" charset="0"/>
                  </a:rPr>
                  <a:t>Organiseren van zorg</a:t>
                </a:r>
              </a:p>
            </p:txBody>
          </p:sp>
        </p:grpSp>
      </p:grpSp>
      <p:sp>
        <p:nvSpPr>
          <p:cNvPr id="10" name="Rechthoek 9"/>
          <p:cNvSpPr/>
          <p:nvPr/>
        </p:nvSpPr>
        <p:spPr>
          <a:xfrm>
            <a:off x="6305478" y="1783453"/>
            <a:ext cx="2094014"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Kennisontwikkeling</a:t>
            </a:r>
          </a:p>
        </p:txBody>
      </p:sp>
      <p:grpSp>
        <p:nvGrpSpPr>
          <p:cNvPr id="4" name="Groep 3"/>
          <p:cNvGrpSpPr/>
          <p:nvPr/>
        </p:nvGrpSpPr>
        <p:grpSpPr>
          <a:xfrm>
            <a:off x="141136" y="1077932"/>
            <a:ext cx="2655279" cy="1346685"/>
            <a:chOff x="624636" y="94880"/>
            <a:chExt cx="3166850" cy="1921344"/>
          </a:xfrm>
        </p:grpSpPr>
        <p:sp>
          <p:nvSpPr>
            <p:cNvPr id="7" name="Rechthoek 6"/>
            <p:cNvSpPr/>
            <p:nvPr/>
          </p:nvSpPr>
          <p:spPr>
            <a:xfrm>
              <a:off x="767150" y="1440160"/>
              <a:ext cx="302433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Consultatie en advies</a:t>
              </a:r>
            </a:p>
          </p:txBody>
        </p:sp>
        <p:grpSp>
          <p:nvGrpSpPr>
            <p:cNvPr id="2" name="Groep 1"/>
            <p:cNvGrpSpPr/>
            <p:nvPr/>
          </p:nvGrpSpPr>
          <p:grpSpPr>
            <a:xfrm>
              <a:off x="624636" y="94880"/>
              <a:ext cx="2756985" cy="1921344"/>
              <a:chOff x="624636" y="94880"/>
              <a:chExt cx="2756985" cy="1921344"/>
            </a:xfrm>
          </p:grpSpPr>
          <p:pic>
            <p:nvPicPr>
              <p:cNvPr id="17" name="Afbeelding 16" descr="Kader.png"/>
              <p:cNvPicPr>
                <a:picLocks noChangeAspect="1"/>
              </p:cNvPicPr>
              <p:nvPr/>
            </p:nvPicPr>
            <p:blipFill>
              <a:blip r:embed="rId3" cstate="print"/>
              <a:stretch>
                <a:fillRect/>
              </a:stretch>
            </p:blipFill>
            <p:spPr>
              <a:xfrm>
                <a:off x="624636" y="94880"/>
                <a:ext cx="2756985" cy="1921344"/>
              </a:xfrm>
              <a:prstGeom prst="rect">
                <a:avLst/>
              </a:prstGeom>
            </p:spPr>
          </p:pic>
          <p:pic>
            <p:nvPicPr>
              <p:cNvPr id="14" name="Afbeelding 13" descr="Consultatie en advies.png"/>
              <p:cNvPicPr>
                <a:picLocks noChangeAspect="1"/>
              </p:cNvPicPr>
              <p:nvPr/>
            </p:nvPicPr>
            <p:blipFill>
              <a:blip r:embed="rId5" cstate="print"/>
              <a:stretch>
                <a:fillRect/>
              </a:stretch>
            </p:blipFill>
            <p:spPr>
              <a:xfrm>
                <a:off x="1093626" y="576064"/>
                <a:ext cx="1977780" cy="809678"/>
              </a:xfrm>
              <a:prstGeom prst="rect">
                <a:avLst/>
              </a:prstGeom>
            </p:spPr>
          </p:pic>
        </p:grpSp>
      </p:grpSp>
      <p:pic>
        <p:nvPicPr>
          <p:cNvPr id="15" name="Afbeelding 14" descr="Kennisontwikkeling.png"/>
          <p:cNvPicPr>
            <a:picLocks noChangeAspect="1"/>
          </p:cNvPicPr>
          <p:nvPr/>
        </p:nvPicPr>
        <p:blipFill>
          <a:blip r:embed="rId6" cstate="print"/>
          <a:stretch>
            <a:fillRect/>
          </a:stretch>
        </p:blipFill>
        <p:spPr>
          <a:xfrm>
            <a:off x="6703691" y="1007176"/>
            <a:ext cx="923830" cy="819539"/>
          </a:xfrm>
          <a:prstGeom prst="rect">
            <a:avLst/>
          </a:prstGeom>
        </p:spPr>
      </p:pic>
      <p:sp>
        <p:nvSpPr>
          <p:cNvPr id="20" name="Rechthoek 19"/>
          <p:cNvSpPr/>
          <p:nvPr/>
        </p:nvSpPr>
        <p:spPr>
          <a:xfrm>
            <a:off x="86852" y="2480214"/>
            <a:ext cx="2600551" cy="1169551"/>
          </a:xfrm>
          <a:prstGeom prst="rect">
            <a:avLst/>
          </a:prstGeom>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Ervaringsdeskundigen</a:t>
            </a:r>
          </a:p>
          <a:p>
            <a:r>
              <a:rPr lang="nl-NL" sz="1400" dirty="0" smtClean="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330.000</a:t>
            </a:r>
            <a:endParaRPr lang="nl-NL" sz="1400" dirty="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Expertise parels </a:t>
            </a:r>
            <a:r>
              <a:rPr lang="nl-NL" sz="1400" dirty="0" smtClean="0">
                <a:latin typeface="Segoe UI Black" pitchFamily="34" charset="0"/>
                <a:ea typeface="Segoe UI Black" pitchFamily="34" charset="0"/>
                <a:cs typeface="Arial" panose="020B0604020202020204" pitchFamily="34" charset="0"/>
              </a:rPr>
              <a:t>+ K-EET</a:t>
            </a:r>
            <a:r>
              <a:rPr lang="nl-NL" sz="1400" dirty="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130.000</a:t>
            </a:r>
          </a:p>
          <a:p>
            <a:endParaRPr lang="nl-NL" sz="1400" dirty="0"/>
          </a:p>
        </p:txBody>
      </p:sp>
      <p:sp>
        <p:nvSpPr>
          <p:cNvPr id="21" name="Rechthoek 20"/>
          <p:cNvSpPr/>
          <p:nvPr/>
        </p:nvSpPr>
        <p:spPr>
          <a:xfrm>
            <a:off x="2796416" y="2484537"/>
            <a:ext cx="3120851" cy="3754874"/>
          </a:xfrm>
          <a:prstGeom prst="rect">
            <a:avLst/>
          </a:prstGeom>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Ruimte voor nieuwe aanvragen </a:t>
            </a:r>
          </a:p>
          <a:p>
            <a:r>
              <a:rPr lang="nl-NL" sz="1400" dirty="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	530.000</a:t>
            </a:r>
            <a:endParaRPr lang="nl-NL" sz="1400" dirty="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Ruimte voor garantstellingen</a:t>
            </a:r>
          </a:p>
          <a:p>
            <a:r>
              <a:rPr lang="nl-NL" sz="1400" dirty="0" smtClean="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100.000</a:t>
            </a:r>
            <a:endParaRPr lang="nl-NL" sz="1400" dirty="0" smtClean="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Doorlopende projecten 			</a:t>
            </a:r>
            <a:r>
              <a:rPr lang="nl-NL" sz="1400" dirty="0" smtClean="0">
                <a:latin typeface="Segoe UI Black" pitchFamily="34" charset="0"/>
                <a:ea typeface="Segoe UI Black" pitchFamily="34" charset="0"/>
                <a:cs typeface="Arial" panose="020B0604020202020204" pitchFamily="34" charset="0"/>
              </a:rPr>
              <a:t>388.000</a:t>
            </a:r>
            <a:endParaRPr lang="nl-NL" sz="1400" dirty="0" smtClean="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Procesregisseurs</a:t>
            </a:r>
          </a:p>
          <a:p>
            <a:r>
              <a:rPr lang="nl-NL" sz="1400" dirty="0" smtClean="0"/>
              <a:t>		</a:t>
            </a:r>
            <a:r>
              <a:rPr lang="nl-NL" sz="1400" dirty="0" smtClean="0">
                <a:latin typeface="Segoe UI Black" pitchFamily="34" charset="0"/>
                <a:ea typeface="Segoe UI Black" pitchFamily="34" charset="0"/>
                <a:cs typeface="Arial" panose="020B0604020202020204" pitchFamily="34" charset="0"/>
              </a:rPr>
              <a:t>300.000</a:t>
            </a:r>
          </a:p>
          <a:p>
            <a:r>
              <a:rPr lang="nl-NL" sz="1400" dirty="0" smtClean="0">
                <a:latin typeface="Segoe UI Black" pitchFamily="34" charset="0"/>
                <a:ea typeface="Segoe UI Black" pitchFamily="34" charset="0"/>
                <a:cs typeface="Arial" panose="020B0604020202020204" pitchFamily="34" charset="0"/>
              </a:rPr>
              <a:t>Vergoeding RET	</a:t>
            </a:r>
          </a:p>
          <a:p>
            <a:r>
              <a:rPr lang="nl-NL" sz="1400" dirty="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	280.000</a:t>
            </a:r>
          </a:p>
          <a:p>
            <a:endParaRPr lang="nl-NL" sz="1400" dirty="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a:t>
            </a:r>
          </a:p>
          <a:p>
            <a:endParaRPr lang="nl-NL" sz="1400" dirty="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Project Essentiele Functies</a:t>
            </a:r>
          </a:p>
          <a:p>
            <a:endParaRPr lang="nl-NL" sz="1400" dirty="0" smtClean="0">
              <a:latin typeface="Segoe UI Black" pitchFamily="34" charset="0"/>
              <a:ea typeface="Segoe UI Black" pitchFamily="34" charset="0"/>
              <a:cs typeface="Arial" panose="020B0604020202020204" pitchFamily="34" charset="0"/>
            </a:endParaRPr>
          </a:p>
          <a:p>
            <a:r>
              <a:rPr lang="nl-NL" sz="1400" dirty="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	576.000</a:t>
            </a:r>
          </a:p>
          <a:p>
            <a:endParaRPr lang="nl-NL" sz="1400" dirty="0">
              <a:latin typeface="Segoe UI Black" pitchFamily="34" charset="0"/>
              <a:ea typeface="Segoe UI Black" pitchFamily="34" charset="0"/>
              <a:cs typeface="Arial" panose="020B0604020202020204" pitchFamily="34" charset="0"/>
            </a:endParaRPr>
          </a:p>
        </p:txBody>
      </p:sp>
      <p:sp>
        <p:nvSpPr>
          <p:cNvPr id="22" name="Rechthoek 21"/>
          <p:cNvSpPr/>
          <p:nvPr/>
        </p:nvSpPr>
        <p:spPr>
          <a:xfrm>
            <a:off x="6151181" y="2484537"/>
            <a:ext cx="3230157" cy="2677656"/>
          </a:xfrm>
          <a:prstGeom prst="rect">
            <a:avLst/>
          </a:prstGeom>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JIM-Informele </a:t>
            </a:r>
            <a:r>
              <a:rPr lang="nl-NL" sz="1400" dirty="0" smtClean="0">
                <a:latin typeface="Segoe UI Black" pitchFamily="34" charset="0"/>
                <a:ea typeface="Segoe UI Black" pitchFamily="34" charset="0"/>
                <a:cs typeface="Arial" panose="020B0604020202020204" pitchFamily="34" charset="0"/>
              </a:rPr>
              <a:t>steun</a:t>
            </a:r>
          </a:p>
          <a:p>
            <a:r>
              <a:rPr lang="nl-NL" sz="1400" dirty="0" smtClean="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 60.000</a:t>
            </a:r>
            <a:endParaRPr lang="nl-NL" sz="1400" dirty="0" smtClean="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Verklarende Analyse	</a:t>
            </a:r>
          </a:p>
          <a:p>
            <a:r>
              <a:rPr lang="nl-NL" sz="1400" dirty="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210.000</a:t>
            </a:r>
            <a:r>
              <a:rPr lang="nl-NL" sz="1400" dirty="0" smtClean="0">
                <a:latin typeface="Segoe UI Black" pitchFamily="34" charset="0"/>
                <a:ea typeface="Segoe UI Black" pitchFamily="34" charset="0"/>
                <a:cs typeface="Arial" panose="020B0604020202020204" pitchFamily="34" charset="0"/>
              </a:rPr>
              <a:t>	</a:t>
            </a:r>
            <a:endParaRPr lang="nl-NL" sz="1400" dirty="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Casusonderzoek </a:t>
            </a:r>
          </a:p>
          <a:p>
            <a:r>
              <a:rPr lang="nl-NL" sz="1400" dirty="0" smtClean="0"/>
              <a:t>		 </a:t>
            </a:r>
            <a:r>
              <a:rPr lang="nl-NL" sz="1400" dirty="0" smtClean="0"/>
              <a:t> </a:t>
            </a:r>
            <a:r>
              <a:rPr lang="nl-NL" sz="1400" dirty="0" smtClean="0">
                <a:latin typeface="Segoe UI Black" pitchFamily="34" charset="0"/>
                <a:ea typeface="Segoe UI Black" pitchFamily="34" charset="0"/>
                <a:cs typeface="Arial" panose="020B0604020202020204" pitchFamily="34" charset="0"/>
              </a:rPr>
              <a:t>15.000</a:t>
            </a:r>
            <a:endParaRPr lang="nl-NL" sz="1400" dirty="0" smtClean="0">
              <a:latin typeface="Segoe UI Black" pitchFamily="34" charset="0"/>
              <a:ea typeface="Segoe UI Black" pitchFamily="34" charset="0"/>
              <a:cs typeface="Arial" panose="020B0604020202020204" pitchFamily="34" charset="0"/>
            </a:endParaRPr>
          </a:p>
          <a:p>
            <a:r>
              <a:rPr lang="nl-NL" sz="1400" dirty="0" smtClean="0">
                <a:latin typeface="Segoe UI Black" pitchFamily="34" charset="0"/>
                <a:ea typeface="Segoe UI Black" pitchFamily="34" charset="0"/>
                <a:cs typeface="Arial" panose="020B0604020202020204" pitchFamily="34" charset="0"/>
              </a:rPr>
              <a:t>Impuls RET</a:t>
            </a:r>
          </a:p>
          <a:p>
            <a:r>
              <a:rPr lang="nl-NL" sz="1400" dirty="0" smtClean="0">
                <a:latin typeface="Segoe UI Black" pitchFamily="34" charset="0"/>
                <a:ea typeface="Segoe UI Black" pitchFamily="34" charset="0"/>
                <a:cs typeface="Arial" panose="020B0604020202020204" pitchFamily="34" charset="0"/>
              </a:rPr>
              <a:t>	</a:t>
            </a:r>
            <a:r>
              <a:rPr lang="nl-NL" sz="1400" dirty="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140.000</a:t>
            </a:r>
            <a:endParaRPr lang="nl-NL" sz="1400" dirty="0" smtClean="0">
              <a:latin typeface="Segoe UI Black" pitchFamily="34" charset="0"/>
              <a:ea typeface="Segoe UI Black" pitchFamily="34" charset="0"/>
              <a:cs typeface="Arial" panose="020B0604020202020204" pitchFamily="34" charset="0"/>
            </a:endParaRPr>
          </a:p>
          <a:p>
            <a:r>
              <a:rPr lang="en-US" sz="1400" dirty="0" err="1" smtClean="0">
                <a:latin typeface="Segoe UI Black" pitchFamily="34" charset="0"/>
                <a:ea typeface="Segoe UI Black" pitchFamily="34" charset="0"/>
                <a:cs typeface="Arial" panose="020B0604020202020204" pitchFamily="34" charset="0"/>
              </a:rPr>
              <a:t>Begeleide</a:t>
            </a:r>
            <a:r>
              <a:rPr lang="en-US" sz="1400" dirty="0" smtClean="0">
                <a:latin typeface="Segoe UI Black" pitchFamily="34" charset="0"/>
                <a:ea typeface="Segoe UI Black" pitchFamily="34" charset="0"/>
                <a:cs typeface="Arial" panose="020B0604020202020204" pitchFamily="34" charset="0"/>
              </a:rPr>
              <a:t> </a:t>
            </a:r>
            <a:r>
              <a:rPr lang="en-US" sz="1400" dirty="0" err="1" smtClean="0">
                <a:latin typeface="Segoe UI Black" pitchFamily="34" charset="0"/>
                <a:ea typeface="Segoe UI Black" pitchFamily="34" charset="0"/>
                <a:cs typeface="Arial" panose="020B0604020202020204" pitchFamily="34" charset="0"/>
              </a:rPr>
              <a:t>intervisie</a:t>
            </a:r>
            <a:endParaRPr lang="nl-NL" sz="1400" dirty="0" smtClean="0">
              <a:latin typeface="Segoe UI Black" pitchFamily="34" charset="0"/>
              <a:ea typeface="Segoe UI Black" pitchFamily="34" charset="0"/>
              <a:cs typeface="Arial" panose="020B0604020202020204" pitchFamily="34" charset="0"/>
            </a:endParaRPr>
          </a:p>
          <a:p>
            <a:r>
              <a:rPr lang="en-US" sz="1400" dirty="0" smtClean="0">
                <a:latin typeface="Segoe UI Black" pitchFamily="34" charset="0"/>
                <a:ea typeface="Segoe UI Black" pitchFamily="34" charset="0"/>
                <a:cs typeface="Arial" panose="020B0604020202020204" pitchFamily="34" charset="0"/>
              </a:rPr>
              <a:t>		 </a:t>
            </a:r>
            <a:r>
              <a:rPr lang="en-US" sz="1400" dirty="0" smtClean="0">
                <a:latin typeface="Segoe UI Black" pitchFamily="34" charset="0"/>
                <a:ea typeface="Segoe UI Black" pitchFamily="34" charset="0"/>
                <a:cs typeface="Arial" panose="020B0604020202020204" pitchFamily="34" charset="0"/>
              </a:rPr>
              <a:t>20.000</a:t>
            </a:r>
          </a:p>
          <a:p>
            <a:r>
              <a:rPr lang="en-US" sz="1400" dirty="0" smtClean="0">
                <a:latin typeface="Segoe UI Black" pitchFamily="34" charset="0"/>
                <a:ea typeface="Segoe UI Black" pitchFamily="34" charset="0"/>
                <a:cs typeface="Arial" panose="020B0604020202020204" pitchFamily="34" charset="0"/>
              </a:rPr>
              <a:t>Crisis </a:t>
            </a:r>
            <a:r>
              <a:rPr lang="en-US" sz="1400" dirty="0" err="1" smtClean="0">
                <a:latin typeface="Segoe UI Black" pitchFamily="34" charset="0"/>
                <a:ea typeface="Segoe UI Black" pitchFamily="34" charset="0"/>
                <a:cs typeface="Arial" panose="020B0604020202020204" pitchFamily="34" charset="0"/>
              </a:rPr>
              <a:t>verkenning</a:t>
            </a:r>
            <a:r>
              <a:rPr lang="en-US" sz="1400" dirty="0" smtClean="0">
                <a:latin typeface="Segoe UI Black" pitchFamily="34" charset="0"/>
                <a:ea typeface="Segoe UI Black" pitchFamily="34" charset="0"/>
                <a:cs typeface="Arial" panose="020B0604020202020204" pitchFamily="34" charset="0"/>
              </a:rPr>
              <a:t>	</a:t>
            </a:r>
          </a:p>
          <a:p>
            <a:r>
              <a:rPr lang="en-US" sz="1400" dirty="0">
                <a:latin typeface="Segoe UI Black" pitchFamily="34" charset="0"/>
                <a:ea typeface="Segoe UI Black" pitchFamily="34" charset="0"/>
                <a:cs typeface="Arial" panose="020B0604020202020204" pitchFamily="34" charset="0"/>
              </a:rPr>
              <a:t>	</a:t>
            </a:r>
            <a:r>
              <a:rPr lang="en-US" sz="1400" dirty="0" smtClean="0">
                <a:latin typeface="Segoe UI Black" pitchFamily="34" charset="0"/>
                <a:ea typeface="Segoe UI Black" pitchFamily="34" charset="0"/>
                <a:cs typeface="Arial" panose="020B0604020202020204" pitchFamily="34" charset="0"/>
              </a:rPr>
              <a:t>	 50.000</a:t>
            </a:r>
            <a:endParaRPr lang="nl-NL" sz="1400" dirty="0">
              <a:latin typeface="Segoe UI Black" pitchFamily="34" charset="0"/>
              <a:ea typeface="Segoe UI Black" pitchFamily="34" charset="0"/>
              <a:cs typeface="Arial" panose="020B0604020202020204" pitchFamily="34" charset="0"/>
            </a:endParaRPr>
          </a:p>
        </p:txBody>
      </p:sp>
      <p:sp>
        <p:nvSpPr>
          <p:cNvPr id="11" name="Tekstvak 10"/>
          <p:cNvSpPr txBox="1"/>
          <p:nvPr/>
        </p:nvSpPr>
        <p:spPr>
          <a:xfrm>
            <a:off x="394678" y="6400800"/>
            <a:ext cx="184731" cy="369332"/>
          </a:xfrm>
          <a:prstGeom prst="rect">
            <a:avLst/>
          </a:prstGeom>
          <a:noFill/>
        </p:spPr>
        <p:txBody>
          <a:bodyPr wrap="none" rtlCol="0">
            <a:spAutoFit/>
          </a:bodyPr>
          <a:lstStyle/>
          <a:p>
            <a:endParaRPr lang="nl-NL" dirty="0"/>
          </a:p>
        </p:txBody>
      </p:sp>
      <p:sp>
        <p:nvSpPr>
          <p:cNvPr id="23" name="Rechthoek 22"/>
          <p:cNvSpPr/>
          <p:nvPr/>
        </p:nvSpPr>
        <p:spPr>
          <a:xfrm>
            <a:off x="179920" y="6323856"/>
            <a:ext cx="3385083" cy="738664"/>
          </a:xfrm>
          <a:prstGeom prst="rect">
            <a:avLst/>
          </a:prstGeom>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Beheer- en coördinatiekosten</a:t>
            </a:r>
          </a:p>
          <a:p>
            <a:r>
              <a:rPr lang="nl-NL" sz="1400" dirty="0">
                <a:latin typeface="Segoe UI Black" pitchFamily="34" charset="0"/>
                <a:ea typeface="Segoe UI Black" pitchFamily="34" charset="0"/>
                <a:cs typeface="Arial" panose="020B0604020202020204" pitchFamily="34" charset="0"/>
              </a:rPr>
              <a:t>	</a:t>
            </a:r>
            <a:r>
              <a:rPr lang="nl-NL" sz="1400" dirty="0" smtClean="0">
                <a:latin typeface="Segoe UI Black" pitchFamily="34" charset="0"/>
                <a:ea typeface="Segoe UI Black" pitchFamily="34" charset="0"/>
                <a:cs typeface="Arial" panose="020B0604020202020204" pitchFamily="34" charset="0"/>
              </a:rPr>
              <a:t>	286.000</a:t>
            </a:r>
          </a:p>
          <a:p>
            <a:endParaRPr lang="nl-NL" sz="1400" dirty="0"/>
          </a:p>
        </p:txBody>
      </p:sp>
      <p:sp>
        <p:nvSpPr>
          <p:cNvPr id="3" name="Tekstvak 2"/>
          <p:cNvSpPr txBox="1"/>
          <p:nvPr/>
        </p:nvSpPr>
        <p:spPr>
          <a:xfrm>
            <a:off x="487042" y="127045"/>
            <a:ext cx="8656957" cy="584775"/>
          </a:xfrm>
          <a:prstGeom prst="rect">
            <a:avLst/>
          </a:prstGeom>
          <a:noFill/>
        </p:spPr>
        <p:txBody>
          <a:bodyPr wrap="square" rtlCol="0">
            <a:spAutoFit/>
          </a:bodyPr>
          <a:lstStyle/>
          <a:p>
            <a:r>
              <a:rPr lang="en-US" sz="3200" dirty="0" err="1" smtClean="0">
                <a:solidFill>
                  <a:schemeClr val="accent5">
                    <a:lumMod val="75000"/>
                  </a:schemeClr>
                </a:solidFill>
                <a:latin typeface="Gill Sans Ultra Bold Condensed" pitchFamily="34" charset="0"/>
                <a:ea typeface="+mj-ea"/>
                <a:cs typeface="+mj-cs"/>
              </a:rPr>
              <a:t>Begroting</a:t>
            </a:r>
            <a:r>
              <a:rPr lang="en-US" sz="3200" dirty="0" smtClean="0">
                <a:solidFill>
                  <a:schemeClr val="accent5">
                    <a:lumMod val="75000"/>
                  </a:schemeClr>
                </a:solidFill>
                <a:latin typeface="Gill Sans Ultra Bold Condensed" pitchFamily="34" charset="0"/>
                <a:ea typeface="+mj-ea"/>
                <a:cs typeface="+mj-cs"/>
              </a:rPr>
              <a:t> 2024 = 4,2 </a:t>
            </a:r>
            <a:r>
              <a:rPr lang="en-US" sz="3200" dirty="0" err="1" smtClean="0">
                <a:solidFill>
                  <a:schemeClr val="accent5">
                    <a:lumMod val="75000"/>
                  </a:schemeClr>
                </a:solidFill>
                <a:latin typeface="Gill Sans Ultra Bold Condensed" pitchFamily="34" charset="0"/>
                <a:ea typeface="+mj-ea"/>
                <a:cs typeface="+mj-cs"/>
              </a:rPr>
              <a:t>miljoen</a:t>
            </a:r>
            <a:endParaRPr lang="nl-NL" sz="3200" dirty="0">
              <a:solidFill>
                <a:schemeClr val="accent5">
                  <a:lumMod val="75000"/>
                </a:schemeClr>
              </a:solidFill>
              <a:latin typeface="Gill Sans Ultra Bold Condensed" pitchFamily="34" charset="0"/>
              <a:ea typeface="+mj-ea"/>
              <a:cs typeface="+mj-cs"/>
            </a:endParaRPr>
          </a:p>
        </p:txBody>
      </p:sp>
      <p:sp>
        <p:nvSpPr>
          <p:cNvPr id="6" name="Rechthoek 5"/>
          <p:cNvSpPr/>
          <p:nvPr/>
        </p:nvSpPr>
        <p:spPr>
          <a:xfrm>
            <a:off x="6558236" y="6323856"/>
            <a:ext cx="2416046" cy="369332"/>
          </a:xfrm>
          <a:prstGeom prst="rect">
            <a:avLst/>
          </a:prstGeom>
        </p:spPr>
        <p:txBody>
          <a:bodyPr wrap="none">
            <a:spAutoFit/>
          </a:bodyPr>
          <a:lstStyle/>
          <a:p>
            <a:r>
              <a:rPr lang="en-US" dirty="0" err="1" smtClean="0"/>
              <a:t>Beschikbaar</a:t>
            </a:r>
            <a:r>
              <a:rPr lang="en-US" dirty="0" smtClean="0"/>
              <a:t> 6,3 </a:t>
            </a:r>
            <a:r>
              <a:rPr lang="en-US" dirty="0" err="1" smtClean="0"/>
              <a:t>miljoen</a:t>
            </a:r>
            <a:endParaRPr lang="en-US" dirty="0"/>
          </a:p>
        </p:txBody>
      </p:sp>
      <p:sp>
        <p:nvSpPr>
          <p:cNvPr id="24" name="Tekstvak 23"/>
          <p:cNvSpPr txBox="1"/>
          <p:nvPr/>
        </p:nvSpPr>
        <p:spPr>
          <a:xfrm rot="21228100">
            <a:off x="5974170" y="246128"/>
            <a:ext cx="2599814" cy="461665"/>
          </a:xfrm>
          <a:prstGeom prst="rect">
            <a:avLst/>
          </a:prstGeom>
          <a:noFill/>
        </p:spPr>
        <p:txBody>
          <a:bodyPr wrap="none" rtlCol="0">
            <a:spAutoFit/>
          </a:bodyPr>
          <a:lstStyle/>
          <a:p>
            <a:r>
              <a:rPr lang="en-US" sz="2400" dirty="0" smtClean="0">
                <a:solidFill>
                  <a:srgbClr val="FF0000"/>
                </a:solidFill>
              </a:rPr>
              <a:t>INNOVATIEBUDGET</a:t>
            </a:r>
            <a:endParaRPr lang="nl-NL" sz="2400" dirty="0">
              <a:solidFill>
                <a:srgbClr val="FF0000"/>
              </a:solidFill>
            </a:endParaRPr>
          </a:p>
        </p:txBody>
      </p:sp>
    </p:spTree>
    <p:extLst>
      <p:ext uri="{BB962C8B-B14F-4D97-AF65-F5344CB8AC3E}">
        <p14:creationId xmlns:p14="http://schemas.microsoft.com/office/powerpoint/2010/main" val="3574097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Organiseren van zorg.png"/>
          <p:cNvPicPr>
            <a:picLocks noChangeAspect="1"/>
          </p:cNvPicPr>
          <p:nvPr/>
        </p:nvPicPr>
        <p:blipFill>
          <a:blip r:embed="rId2" cstate="print"/>
          <a:stretch>
            <a:fillRect/>
          </a:stretch>
        </p:blipFill>
        <p:spPr>
          <a:xfrm>
            <a:off x="6908273" y="273014"/>
            <a:ext cx="1792599" cy="1128674"/>
          </a:xfrm>
          <a:prstGeom prst="rect">
            <a:avLst/>
          </a:prstGeom>
        </p:spPr>
      </p:pic>
      <p:sp>
        <p:nvSpPr>
          <p:cNvPr id="24" name="Titel 1">
            <a:extLst>
              <a:ext uri="{FF2B5EF4-FFF2-40B4-BE49-F238E27FC236}">
                <a16:creationId xmlns:a16="http://schemas.microsoft.com/office/drawing/2014/main" id="{002D8A02-CBBE-4D40-AAE5-BFAD0844F26D}"/>
              </a:ext>
            </a:extLst>
          </p:cNvPr>
          <p:cNvSpPr txBox="1">
            <a:spLocks/>
          </p:cNvSpPr>
          <p:nvPr/>
        </p:nvSpPr>
        <p:spPr>
          <a:xfrm>
            <a:off x="873522" y="27301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Enkele</a:t>
            </a:r>
            <a:r>
              <a:rPr kumimoji="0" lang="nl-NL" sz="3600" b="0" i="0" u="none" strike="noStrike" kern="1200" cap="none" spc="0" normalizeH="0" noProof="0" dirty="0" smtClean="0">
                <a:ln>
                  <a:noFill/>
                </a:ln>
                <a:solidFill>
                  <a:schemeClr val="accent5">
                    <a:lumMod val="75000"/>
                  </a:schemeClr>
                </a:solidFill>
                <a:effectLst/>
                <a:uLnTx/>
                <a:uFillTx/>
                <a:latin typeface="Gill Sans Ultra Bold Condensed" pitchFamily="34" charset="0"/>
                <a:ea typeface="+mj-ea"/>
                <a:cs typeface="+mj-cs"/>
              </a:rPr>
              <a:t> </a:t>
            </a:r>
            <a:r>
              <a:rPr kumimoji="0" lang="nl-NL" sz="36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BOEG Taken toegelicht</a:t>
            </a:r>
            <a:endParaRPr kumimoji="0" lang="nl-NL"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Tree>
    <p:extLst>
      <p:ext uri="{BB962C8B-B14F-4D97-AF65-F5344CB8AC3E}">
        <p14:creationId xmlns:p14="http://schemas.microsoft.com/office/powerpoint/2010/main" val="3218979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hoek 28"/>
          <p:cNvSpPr/>
          <p:nvPr/>
        </p:nvSpPr>
        <p:spPr>
          <a:xfrm>
            <a:off x="106928" y="1586586"/>
            <a:ext cx="8912506" cy="1322203"/>
          </a:xfrm>
          <a:prstGeom prst="rect">
            <a:avLst/>
          </a:prstGeom>
          <a:solidFill>
            <a:srgbClr val="EF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p:nvSpPr>
        <p:spPr>
          <a:xfrm>
            <a:off x="106928" y="3008478"/>
            <a:ext cx="8912506" cy="2190875"/>
          </a:xfrm>
          <a:prstGeom prst="rect">
            <a:avLst/>
          </a:prstGeom>
          <a:solidFill>
            <a:srgbClr val="F6E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p:nvSpPr>
        <p:spPr>
          <a:xfrm>
            <a:off x="106928" y="5274312"/>
            <a:ext cx="8912506" cy="1421950"/>
          </a:xfrm>
          <a:prstGeom prst="rect">
            <a:avLst/>
          </a:prstGeom>
          <a:solidFill>
            <a:srgbClr val="FAF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1438893" y="6083655"/>
            <a:ext cx="1612942" cy="584775"/>
          </a:xfrm>
          <a:prstGeom prst="rect">
            <a:avLst/>
          </a:prstGeom>
        </p:spPr>
        <p:txBody>
          <a:bodyPr wrap="none">
            <a:spAutoFit/>
          </a:bodyPr>
          <a:lstStyle/>
          <a:p>
            <a:r>
              <a:rPr lang="nl-NL" dirty="0" smtClean="0">
                <a:latin typeface="Segoe UI Black" pitchFamily="34" charset="0"/>
                <a:ea typeface="Segoe UI Black" pitchFamily="34" charset="0"/>
                <a:cs typeface="Arial" panose="020B0604020202020204" pitchFamily="34" charset="0"/>
              </a:rPr>
              <a:t>Lokaal Team</a:t>
            </a:r>
          </a:p>
          <a:p>
            <a:r>
              <a:rPr lang="nl-NL" sz="1400" dirty="0" smtClean="0">
                <a:ea typeface="Segoe UI Black" pitchFamily="34" charset="0"/>
                <a:cs typeface="Poppins Light" panose="02000000000000000000" pitchFamily="2" charset="0"/>
              </a:rPr>
              <a:t>Casusregie</a:t>
            </a:r>
            <a:endParaRPr lang="nl-NL" sz="1400" dirty="0">
              <a:ea typeface="Segoe UI Black" pitchFamily="34" charset="0"/>
              <a:cs typeface="Poppins Light" panose="02000000000000000000" pitchFamily="2" charset="0"/>
            </a:endParaRPr>
          </a:p>
        </p:txBody>
      </p:sp>
      <p:pic>
        <p:nvPicPr>
          <p:cNvPr id="8" name="Afbeelding 7" descr="Organiseren van zorg.png"/>
          <p:cNvPicPr>
            <a:picLocks noChangeAspect="1"/>
          </p:cNvPicPr>
          <p:nvPr/>
        </p:nvPicPr>
        <p:blipFill>
          <a:blip r:embed="rId2" cstate="print"/>
          <a:stretch>
            <a:fillRect/>
          </a:stretch>
        </p:blipFill>
        <p:spPr>
          <a:xfrm>
            <a:off x="1486805" y="5359995"/>
            <a:ext cx="1209636" cy="761623"/>
          </a:xfrm>
          <a:prstGeom prst="rect">
            <a:avLst/>
          </a:prstGeom>
        </p:spPr>
      </p:pic>
      <p:pic>
        <p:nvPicPr>
          <p:cNvPr id="9" name="Afbeelding 8" descr="Organiseren van zorg.png"/>
          <p:cNvPicPr>
            <a:picLocks noChangeAspect="1"/>
          </p:cNvPicPr>
          <p:nvPr/>
        </p:nvPicPr>
        <p:blipFill>
          <a:blip r:embed="rId2" cstate="print"/>
          <a:stretch>
            <a:fillRect/>
          </a:stretch>
        </p:blipFill>
        <p:spPr>
          <a:xfrm>
            <a:off x="2452096" y="3372229"/>
            <a:ext cx="1792599" cy="1128674"/>
          </a:xfrm>
          <a:prstGeom prst="rect">
            <a:avLst/>
          </a:prstGeom>
        </p:spPr>
      </p:pic>
      <p:sp>
        <p:nvSpPr>
          <p:cNvPr id="10" name="Rechthoek 9"/>
          <p:cNvSpPr/>
          <p:nvPr/>
        </p:nvSpPr>
        <p:spPr>
          <a:xfrm>
            <a:off x="4067567" y="3579163"/>
            <a:ext cx="2269467" cy="1569660"/>
          </a:xfrm>
          <a:prstGeom prst="rect">
            <a:avLst/>
          </a:prstGeom>
        </p:spPr>
        <p:txBody>
          <a:bodyPr wrap="none">
            <a:spAutoFit/>
          </a:bodyPr>
          <a:lstStyle/>
          <a:p>
            <a:pPr algn="ctr"/>
            <a:r>
              <a:rPr lang="nl-NL" dirty="0" smtClean="0">
                <a:latin typeface="Segoe UI Black" pitchFamily="34" charset="0"/>
                <a:ea typeface="Segoe UI Black" pitchFamily="34" charset="0"/>
                <a:cs typeface="Arial" panose="020B0604020202020204" pitchFamily="34" charset="0"/>
              </a:rPr>
              <a:t>Regionaal</a:t>
            </a:r>
          </a:p>
          <a:p>
            <a:pPr algn="ctr"/>
            <a:r>
              <a:rPr lang="nl-NL" dirty="0" smtClean="0">
                <a:latin typeface="Segoe UI Black" pitchFamily="34" charset="0"/>
                <a:ea typeface="Segoe UI Black" pitchFamily="34" charset="0"/>
                <a:cs typeface="Arial" panose="020B0604020202020204" pitchFamily="34" charset="0"/>
              </a:rPr>
              <a:t>Expert Team</a:t>
            </a:r>
          </a:p>
          <a:p>
            <a:pPr algn="ctr"/>
            <a:r>
              <a:rPr lang="nl-NL" sz="1400" dirty="0" smtClean="0">
                <a:ea typeface="Segoe UI Black" pitchFamily="34" charset="0"/>
                <a:cs typeface="Poppins Light" panose="02000000000000000000" pitchFamily="2" charset="0"/>
              </a:rPr>
              <a:t>Out-of-</a:t>
            </a:r>
            <a:r>
              <a:rPr lang="nl-NL" sz="1400" dirty="0" err="1" smtClean="0">
                <a:ea typeface="Segoe UI Black" pitchFamily="34" charset="0"/>
                <a:cs typeface="Poppins Light" panose="02000000000000000000" pitchFamily="2" charset="0"/>
              </a:rPr>
              <a:t>the</a:t>
            </a:r>
            <a:r>
              <a:rPr lang="nl-NL" sz="1400" dirty="0" smtClean="0">
                <a:ea typeface="Segoe UI Black" pitchFamily="34" charset="0"/>
                <a:cs typeface="Poppins Light" panose="02000000000000000000" pitchFamily="2" charset="0"/>
              </a:rPr>
              <a:t>-box arrangement</a:t>
            </a:r>
          </a:p>
          <a:p>
            <a:pPr algn="ctr"/>
            <a:r>
              <a:rPr lang="nl-NL" sz="1400" dirty="0">
                <a:ea typeface="Segoe UI Black" pitchFamily="34" charset="0"/>
                <a:cs typeface="Poppins Light" panose="02000000000000000000" pitchFamily="2" charset="0"/>
              </a:rPr>
              <a:t>Gezaghebbend </a:t>
            </a:r>
            <a:r>
              <a:rPr lang="nl-NL" sz="1400" dirty="0" smtClean="0">
                <a:ea typeface="Segoe UI Black" pitchFamily="34" charset="0"/>
                <a:cs typeface="Poppins Light" panose="02000000000000000000" pitchFamily="2" charset="0"/>
              </a:rPr>
              <a:t>advies</a:t>
            </a:r>
          </a:p>
          <a:p>
            <a:pPr algn="ctr"/>
            <a:r>
              <a:rPr lang="nl-NL" sz="1400" dirty="0" smtClean="0">
                <a:ea typeface="Segoe UI Black" pitchFamily="34" charset="0"/>
                <a:cs typeface="Poppins Light" panose="02000000000000000000" pitchFamily="2" charset="0"/>
              </a:rPr>
              <a:t>Procesregie</a:t>
            </a:r>
            <a:endParaRPr lang="nl-NL" sz="1400" dirty="0">
              <a:ea typeface="Segoe UI Black" pitchFamily="34" charset="0"/>
              <a:cs typeface="Poppins Light" panose="02000000000000000000" pitchFamily="2" charset="0"/>
            </a:endParaRPr>
          </a:p>
          <a:p>
            <a:pPr algn="ctr"/>
            <a:endParaRPr lang="nl-NL" dirty="0">
              <a:ea typeface="Segoe UI Black" pitchFamily="34" charset="0"/>
              <a:cs typeface="Poppins Light" panose="02000000000000000000" pitchFamily="2" charset="0"/>
            </a:endParaRPr>
          </a:p>
        </p:txBody>
      </p:sp>
      <p:pic>
        <p:nvPicPr>
          <p:cNvPr id="11" name="Afbeelding 10" descr="Consultatie en advies.png"/>
          <p:cNvPicPr>
            <a:picLocks noChangeAspect="1"/>
          </p:cNvPicPr>
          <p:nvPr/>
        </p:nvPicPr>
        <p:blipFill>
          <a:blip r:embed="rId3" cstate="print"/>
          <a:stretch>
            <a:fillRect/>
          </a:stretch>
        </p:blipFill>
        <p:spPr>
          <a:xfrm>
            <a:off x="3728142" y="1946757"/>
            <a:ext cx="1977780" cy="809678"/>
          </a:xfrm>
          <a:prstGeom prst="rect">
            <a:avLst/>
          </a:prstGeom>
        </p:spPr>
      </p:pic>
      <p:sp>
        <p:nvSpPr>
          <p:cNvPr id="12" name="Rechthoek 11"/>
          <p:cNvSpPr/>
          <p:nvPr/>
        </p:nvSpPr>
        <p:spPr>
          <a:xfrm>
            <a:off x="5705922" y="1925206"/>
            <a:ext cx="2098651" cy="646331"/>
          </a:xfrm>
          <a:prstGeom prst="rect">
            <a:avLst/>
          </a:prstGeom>
        </p:spPr>
        <p:txBody>
          <a:bodyPr wrap="none">
            <a:spAutoFit/>
          </a:bodyPr>
          <a:lstStyle/>
          <a:p>
            <a:r>
              <a:rPr lang="nl-NL" dirty="0" smtClean="0">
                <a:latin typeface="Segoe UI Black" pitchFamily="34" charset="0"/>
                <a:ea typeface="Segoe UI Black" pitchFamily="34" charset="0"/>
                <a:cs typeface="Arial" panose="020B0604020202020204" pitchFamily="34" charset="0"/>
              </a:rPr>
              <a:t>BOEG</a:t>
            </a:r>
          </a:p>
          <a:p>
            <a:r>
              <a:rPr lang="nl-NL" dirty="0" smtClean="0">
                <a:latin typeface="Segoe UI Black" pitchFamily="34" charset="0"/>
                <a:ea typeface="Segoe UI Black" pitchFamily="34" charset="0"/>
                <a:cs typeface="Arial" panose="020B0604020202020204" pitchFamily="34" charset="0"/>
              </a:rPr>
              <a:t>Procesregisseurs</a:t>
            </a:r>
          </a:p>
        </p:txBody>
      </p:sp>
      <p:cxnSp>
        <p:nvCxnSpPr>
          <p:cNvPr id="19" name="Rechte verbindingslijn met pijl 18"/>
          <p:cNvCxnSpPr>
            <a:stCxn id="8" idx="0"/>
          </p:cNvCxnSpPr>
          <p:nvPr/>
        </p:nvCxnSpPr>
        <p:spPr>
          <a:xfrm flipV="1">
            <a:off x="2091623" y="4505387"/>
            <a:ext cx="1013824" cy="854608"/>
          </a:xfrm>
          <a:prstGeom prst="straightConnector1">
            <a:avLst/>
          </a:prstGeom>
          <a:ln w="57150">
            <a:solidFill>
              <a:srgbClr val="D6B01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H="1">
            <a:off x="4116277" y="2772349"/>
            <a:ext cx="516352" cy="820693"/>
          </a:xfrm>
          <a:prstGeom prst="straightConnector1">
            <a:avLst/>
          </a:prstGeom>
          <a:ln w="57150">
            <a:solidFill>
              <a:srgbClr val="D6B01B"/>
            </a:solidFill>
            <a:tailEnd type="triangle"/>
          </a:ln>
        </p:spPr>
        <p:style>
          <a:lnRef idx="1">
            <a:schemeClr val="accent1"/>
          </a:lnRef>
          <a:fillRef idx="0">
            <a:schemeClr val="accent1"/>
          </a:fillRef>
          <a:effectRef idx="0">
            <a:schemeClr val="accent1"/>
          </a:effectRef>
          <a:fontRef idx="minor">
            <a:schemeClr val="tx1"/>
          </a:fontRef>
        </p:style>
      </p:cxnSp>
      <p:sp>
        <p:nvSpPr>
          <p:cNvPr id="27" name="Rechthoek 26"/>
          <p:cNvSpPr/>
          <p:nvPr/>
        </p:nvSpPr>
        <p:spPr>
          <a:xfrm>
            <a:off x="106928" y="5413830"/>
            <a:ext cx="1332416" cy="369332"/>
          </a:xfrm>
          <a:prstGeom prst="rect">
            <a:avLst/>
          </a:prstGeom>
        </p:spPr>
        <p:txBody>
          <a:bodyPr wrap="none">
            <a:spAutoFit/>
          </a:bodyPr>
          <a:lstStyle/>
          <a:p>
            <a:r>
              <a:rPr lang="nl-NL" dirty="0">
                <a:solidFill>
                  <a:srgbClr val="D6B01B"/>
                </a:solidFill>
                <a:latin typeface="Segoe UI Black" pitchFamily="34" charset="0"/>
                <a:ea typeface="Segoe UI Black" pitchFamily="34" charset="0"/>
                <a:cs typeface="Arial" panose="020B0604020202020204" pitchFamily="34" charset="0"/>
              </a:rPr>
              <a:t>Gemeente</a:t>
            </a:r>
          </a:p>
        </p:txBody>
      </p:sp>
      <p:sp>
        <p:nvSpPr>
          <p:cNvPr id="28" name="Rechthoek 27"/>
          <p:cNvSpPr/>
          <p:nvPr/>
        </p:nvSpPr>
        <p:spPr>
          <a:xfrm>
            <a:off x="106928" y="3223710"/>
            <a:ext cx="835485" cy="369332"/>
          </a:xfrm>
          <a:prstGeom prst="rect">
            <a:avLst/>
          </a:prstGeom>
        </p:spPr>
        <p:txBody>
          <a:bodyPr wrap="none">
            <a:spAutoFit/>
          </a:bodyPr>
          <a:lstStyle/>
          <a:p>
            <a:r>
              <a:rPr lang="nl-NL" dirty="0" smtClean="0">
                <a:solidFill>
                  <a:srgbClr val="D6B01B"/>
                </a:solidFill>
                <a:latin typeface="Segoe UI Black" pitchFamily="34" charset="0"/>
                <a:ea typeface="Segoe UI Black" pitchFamily="34" charset="0"/>
                <a:cs typeface="Arial" panose="020B0604020202020204" pitchFamily="34" charset="0"/>
              </a:rPr>
              <a:t>Regio</a:t>
            </a:r>
            <a:endParaRPr lang="nl-NL" dirty="0">
              <a:solidFill>
                <a:srgbClr val="D6B01B"/>
              </a:solidFill>
              <a:latin typeface="Segoe UI Black" pitchFamily="34" charset="0"/>
              <a:ea typeface="Segoe UI Black" pitchFamily="34" charset="0"/>
              <a:cs typeface="Arial" panose="020B0604020202020204" pitchFamily="34" charset="0"/>
            </a:endParaRPr>
          </a:p>
        </p:txBody>
      </p:sp>
      <p:sp>
        <p:nvSpPr>
          <p:cNvPr id="30" name="Rechthoek 29"/>
          <p:cNvSpPr/>
          <p:nvPr/>
        </p:nvSpPr>
        <p:spPr>
          <a:xfrm>
            <a:off x="106928" y="1710451"/>
            <a:ext cx="490840" cy="369332"/>
          </a:xfrm>
          <a:prstGeom prst="rect">
            <a:avLst/>
          </a:prstGeom>
        </p:spPr>
        <p:txBody>
          <a:bodyPr wrap="none">
            <a:spAutoFit/>
          </a:bodyPr>
          <a:lstStyle/>
          <a:p>
            <a:r>
              <a:rPr lang="nl-NL" dirty="0" smtClean="0">
                <a:solidFill>
                  <a:srgbClr val="D6B01B"/>
                </a:solidFill>
                <a:latin typeface="Segoe UI Black" pitchFamily="34" charset="0"/>
                <a:ea typeface="Segoe UI Black" pitchFamily="34" charset="0"/>
                <a:cs typeface="Arial" panose="020B0604020202020204" pitchFamily="34" charset="0"/>
              </a:rPr>
              <a:t>G7</a:t>
            </a:r>
            <a:endParaRPr lang="nl-NL" dirty="0">
              <a:solidFill>
                <a:srgbClr val="D6B01B"/>
              </a:solidFill>
              <a:latin typeface="Segoe UI Black" pitchFamily="34" charset="0"/>
              <a:ea typeface="Segoe UI Black" pitchFamily="34" charset="0"/>
              <a:cs typeface="Arial" panose="020B0604020202020204" pitchFamily="34" charset="0"/>
            </a:endParaRPr>
          </a:p>
        </p:txBody>
      </p:sp>
      <p:sp>
        <p:nvSpPr>
          <p:cNvPr id="33" name="Rechthoek 32"/>
          <p:cNvSpPr/>
          <p:nvPr/>
        </p:nvSpPr>
        <p:spPr>
          <a:xfrm>
            <a:off x="7955048" y="3606245"/>
            <a:ext cx="737702" cy="307777"/>
          </a:xfrm>
          <a:prstGeom prst="rect">
            <a:avLst/>
          </a:prstGeom>
          <a:solidFill>
            <a:srgbClr val="FAF3DA"/>
          </a:solidFill>
        </p:spPr>
        <p:txBody>
          <a:bodyPr wrap="none">
            <a:spAutoFit/>
          </a:bodyPr>
          <a:lstStyle/>
          <a:p>
            <a:r>
              <a:rPr lang="nl-NL" sz="1400" dirty="0" smtClean="0">
                <a:latin typeface="Segoe UI Black" pitchFamily="34" charset="0"/>
                <a:ea typeface="Segoe UI Black" pitchFamily="34" charset="0"/>
                <a:cs typeface="Arial" panose="020B0604020202020204" pitchFamily="34" charset="0"/>
              </a:rPr>
              <a:t>Beleid</a:t>
            </a:r>
            <a:endParaRPr lang="nl-NL" sz="1400" dirty="0">
              <a:ea typeface="Segoe UI Black" pitchFamily="34" charset="0"/>
              <a:cs typeface="Poppins Light" panose="02000000000000000000" pitchFamily="2" charset="0"/>
            </a:endParaRPr>
          </a:p>
        </p:txBody>
      </p:sp>
      <p:sp>
        <p:nvSpPr>
          <p:cNvPr id="34" name="Rechthoek 33"/>
          <p:cNvSpPr/>
          <p:nvPr/>
        </p:nvSpPr>
        <p:spPr>
          <a:xfrm>
            <a:off x="6445567" y="3986644"/>
            <a:ext cx="1067554" cy="523220"/>
          </a:xfrm>
          <a:prstGeom prst="rect">
            <a:avLst/>
          </a:prstGeom>
          <a:solidFill>
            <a:srgbClr val="FAF3DA"/>
          </a:solidFill>
        </p:spPr>
        <p:txBody>
          <a:bodyPr wrap="square">
            <a:spAutoFit/>
          </a:bodyPr>
          <a:lstStyle/>
          <a:p>
            <a:pPr algn="ctr"/>
            <a:r>
              <a:rPr lang="nl-NL" sz="1400" dirty="0" smtClean="0">
                <a:latin typeface="Segoe UI Black" pitchFamily="34" charset="0"/>
                <a:ea typeface="Segoe UI Black" pitchFamily="34" charset="0"/>
                <a:cs typeface="Arial" panose="020B0604020202020204" pitchFamily="34" charset="0"/>
              </a:rPr>
              <a:t>Contract-</a:t>
            </a:r>
          </a:p>
          <a:p>
            <a:pPr algn="ctr"/>
            <a:r>
              <a:rPr lang="nl-NL" sz="1400" dirty="0" smtClean="0">
                <a:latin typeface="Segoe UI Black" pitchFamily="34" charset="0"/>
                <a:ea typeface="Segoe UI Black" pitchFamily="34" charset="0"/>
                <a:cs typeface="Arial" panose="020B0604020202020204" pitchFamily="34" charset="0"/>
              </a:rPr>
              <a:t>managers</a:t>
            </a:r>
            <a:endParaRPr lang="nl-NL" sz="1400" dirty="0">
              <a:ea typeface="Segoe UI Black" pitchFamily="34" charset="0"/>
              <a:cs typeface="Poppins Light" panose="02000000000000000000" pitchFamily="2" charset="0"/>
            </a:endParaRPr>
          </a:p>
        </p:txBody>
      </p:sp>
      <p:sp>
        <p:nvSpPr>
          <p:cNvPr id="35" name="Rechthoek 34"/>
          <p:cNvSpPr/>
          <p:nvPr/>
        </p:nvSpPr>
        <p:spPr>
          <a:xfrm>
            <a:off x="6384470" y="3197791"/>
            <a:ext cx="1189749" cy="307777"/>
          </a:xfrm>
          <a:prstGeom prst="rect">
            <a:avLst/>
          </a:prstGeom>
          <a:solidFill>
            <a:srgbClr val="FAF3DA"/>
          </a:solidFill>
        </p:spPr>
        <p:txBody>
          <a:bodyPr wrap="none">
            <a:spAutoFit/>
          </a:bodyPr>
          <a:lstStyle/>
          <a:p>
            <a:r>
              <a:rPr lang="nl-NL" sz="1400" dirty="0" smtClean="0">
                <a:latin typeface="Segoe UI Black" pitchFamily="34" charset="0"/>
                <a:ea typeface="Segoe UI Black" pitchFamily="34" charset="0"/>
                <a:cs typeface="Arial" panose="020B0604020202020204" pitchFamily="34" charset="0"/>
              </a:rPr>
              <a:t>Stuurgroep</a:t>
            </a:r>
            <a:endParaRPr lang="nl-NL" sz="1400" dirty="0">
              <a:ea typeface="Segoe UI Black" pitchFamily="34" charset="0"/>
              <a:cs typeface="Poppins Light" panose="02000000000000000000" pitchFamily="2" charset="0"/>
            </a:endParaRPr>
          </a:p>
        </p:txBody>
      </p:sp>
      <p:sp>
        <p:nvSpPr>
          <p:cNvPr id="2" name="Ruit 1"/>
          <p:cNvSpPr/>
          <p:nvPr/>
        </p:nvSpPr>
        <p:spPr>
          <a:xfrm>
            <a:off x="5978591" y="3564786"/>
            <a:ext cx="2001509" cy="4091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3348395" y="6089086"/>
            <a:ext cx="2199641" cy="584775"/>
          </a:xfrm>
          <a:prstGeom prst="rect">
            <a:avLst/>
          </a:prstGeom>
        </p:spPr>
        <p:txBody>
          <a:bodyPr wrap="none">
            <a:spAutoFit/>
          </a:bodyPr>
          <a:lstStyle/>
          <a:p>
            <a:r>
              <a:rPr lang="nl-NL" dirty="0" smtClean="0">
                <a:latin typeface="Segoe UI Black" pitchFamily="34" charset="0"/>
                <a:ea typeface="Segoe UI Black" pitchFamily="34" charset="0"/>
                <a:cs typeface="Arial" panose="020B0604020202020204" pitchFamily="34" charset="0"/>
              </a:rPr>
              <a:t>Jeugdbeschermer</a:t>
            </a:r>
          </a:p>
          <a:p>
            <a:r>
              <a:rPr lang="nl-NL" sz="1400" dirty="0" smtClean="0">
                <a:ea typeface="Segoe UI Black" pitchFamily="34" charset="0"/>
                <a:cs typeface="Poppins Light" panose="02000000000000000000" pitchFamily="2" charset="0"/>
              </a:rPr>
              <a:t>Casusregie</a:t>
            </a:r>
            <a:endParaRPr lang="nl-NL" sz="1400" dirty="0">
              <a:ea typeface="Segoe UI Black" pitchFamily="34" charset="0"/>
              <a:cs typeface="Poppins Light" panose="02000000000000000000" pitchFamily="2" charset="0"/>
            </a:endParaRPr>
          </a:p>
        </p:txBody>
      </p:sp>
      <p:pic>
        <p:nvPicPr>
          <p:cNvPr id="23" name="Afbeelding 22" descr="Organiseren van zorg.png"/>
          <p:cNvPicPr>
            <a:picLocks noChangeAspect="1"/>
          </p:cNvPicPr>
          <p:nvPr/>
        </p:nvPicPr>
        <p:blipFill>
          <a:blip r:embed="rId2" cstate="print"/>
          <a:stretch>
            <a:fillRect/>
          </a:stretch>
        </p:blipFill>
        <p:spPr>
          <a:xfrm>
            <a:off x="3422993" y="5327463"/>
            <a:ext cx="1209636" cy="761623"/>
          </a:xfrm>
          <a:prstGeom prst="rect">
            <a:avLst/>
          </a:prstGeom>
        </p:spPr>
      </p:pic>
      <p:cxnSp>
        <p:nvCxnSpPr>
          <p:cNvPr id="31" name="Rechte verbindingslijn met pijl 30"/>
          <p:cNvCxnSpPr>
            <a:stCxn id="23" idx="0"/>
          </p:cNvCxnSpPr>
          <p:nvPr/>
        </p:nvCxnSpPr>
        <p:spPr>
          <a:xfrm flipH="1" flipV="1">
            <a:off x="3476605" y="4532912"/>
            <a:ext cx="551206" cy="794551"/>
          </a:xfrm>
          <a:prstGeom prst="straightConnector1">
            <a:avLst/>
          </a:prstGeom>
          <a:ln w="57150">
            <a:solidFill>
              <a:srgbClr val="D6B01B"/>
            </a:solidFill>
            <a:tailEnd type="triangle"/>
          </a:ln>
        </p:spPr>
        <p:style>
          <a:lnRef idx="1">
            <a:schemeClr val="accent1"/>
          </a:lnRef>
          <a:fillRef idx="0">
            <a:schemeClr val="accent1"/>
          </a:fillRef>
          <a:effectRef idx="0">
            <a:schemeClr val="accent1"/>
          </a:effectRef>
          <a:fontRef idx="minor">
            <a:schemeClr val="tx1"/>
          </a:fontRef>
        </p:style>
      </p:cxnSp>
      <p:sp>
        <p:nvSpPr>
          <p:cNvPr id="24" name="Titel 1">
            <a:extLst>
              <a:ext uri="{FF2B5EF4-FFF2-40B4-BE49-F238E27FC236}">
                <a16:creationId xmlns:a16="http://schemas.microsoft.com/office/drawing/2014/main" id="{002D8A02-CBBE-4D40-AAE5-BFAD0844F26D}"/>
              </a:ext>
            </a:extLst>
          </p:cNvPr>
          <p:cNvSpPr txBox="1">
            <a:spLocks/>
          </p:cNvSpPr>
          <p:nvPr/>
        </p:nvSpPr>
        <p:spPr>
          <a:xfrm>
            <a:off x="1241167" y="265768"/>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Impuls </a:t>
            </a:r>
            <a:r>
              <a:rPr kumimoji="0" lang="nl-NL" sz="3600" b="0" i="0" u="none" strike="noStrike" kern="1200" cap="none" spc="0" normalizeH="0" noProof="0" dirty="0" err="1" smtClean="0">
                <a:ln>
                  <a:noFill/>
                </a:ln>
                <a:solidFill>
                  <a:schemeClr val="accent5">
                    <a:lumMod val="75000"/>
                  </a:schemeClr>
                </a:solidFill>
                <a:effectLst/>
                <a:uLnTx/>
                <a:uFillTx/>
                <a:latin typeface="Gill Sans Ultra Bold Condensed" pitchFamily="34" charset="0"/>
                <a:ea typeface="+mj-ea"/>
                <a:cs typeface="+mj-cs"/>
              </a:rPr>
              <a:t>RET’s</a:t>
            </a:r>
            <a:endParaRPr kumimoji="0" lang="nl-NL" sz="3600" b="0" i="0" u="none" strike="noStrike" kern="1200" cap="none" spc="0" normalizeH="0" noProof="0" dirty="0" smtClean="0">
              <a:ln>
                <a:noFill/>
              </a:ln>
              <a:solidFill>
                <a:schemeClr val="accent5">
                  <a:lumMod val="75000"/>
                </a:schemeClr>
              </a:solidFill>
              <a:effectLst/>
              <a:uLnTx/>
              <a:uFillTx/>
              <a:latin typeface="Gill Sans Ultra Bold Condensed"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nl-NL" baseline="0" dirty="0" smtClean="0">
                <a:solidFill>
                  <a:schemeClr val="accent5">
                    <a:lumMod val="75000"/>
                  </a:schemeClr>
                </a:solidFill>
                <a:latin typeface="Gill Sans Ultra Bold Condensed" pitchFamily="34" charset="0"/>
                <a:ea typeface="+mj-ea"/>
                <a:cs typeface="+mj-cs"/>
              </a:rPr>
              <a:t>VNG Borgingsdocument</a:t>
            </a:r>
            <a:endParaRPr kumimoji="0" lang="nl-NL"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Tree>
    <p:extLst>
      <p:ext uri="{BB962C8B-B14F-4D97-AF65-F5344CB8AC3E}">
        <p14:creationId xmlns:p14="http://schemas.microsoft.com/office/powerpoint/2010/main" val="1021506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199563" y="-53251"/>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Impuls</a:t>
            </a:r>
            <a:r>
              <a:rPr kumimoji="0" lang="nl-NL" sz="3600" b="0" i="0" u="none" strike="noStrike" kern="1200" cap="none" spc="0" normalizeH="0" noProof="0" dirty="0" smtClean="0">
                <a:ln>
                  <a:noFill/>
                </a:ln>
                <a:solidFill>
                  <a:schemeClr val="accent5">
                    <a:lumMod val="75000"/>
                  </a:schemeClr>
                </a:solidFill>
                <a:effectLst/>
                <a:uLnTx/>
                <a:uFillTx/>
                <a:latin typeface="Gill Sans Ultra Bold Condensed" pitchFamily="34" charset="0"/>
                <a:ea typeface="+mj-ea"/>
                <a:cs typeface="+mj-cs"/>
              </a:rPr>
              <a:t> </a:t>
            </a:r>
            <a:r>
              <a:rPr kumimoji="0" lang="nl-NL" sz="3600" b="0" i="0" u="none" strike="noStrike" kern="1200" cap="none" spc="0" normalizeH="0" noProof="0" dirty="0" err="1" smtClean="0">
                <a:ln>
                  <a:noFill/>
                </a:ln>
                <a:solidFill>
                  <a:schemeClr val="accent5">
                    <a:lumMod val="75000"/>
                  </a:schemeClr>
                </a:solidFill>
                <a:effectLst/>
                <a:uLnTx/>
                <a:uFillTx/>
                <a:latin typeface="Gill Sans Ultra Bold Condensed" pitchFamily="34" charset="0"/>
                <a:ea typeface="+mj-ea"/>
                <a:cs typeface="+mj-cs"/>
              </a:rPr>
              <a:t>RET’s</a:t>
            </a:r>
            <a:r>
              <a:rPr kumimoji="0" lang="nl-NL" sz="3600" b="0" i="0" u="none" strike="noStrike" kern="1200" cap="none" spc="0" normalizeH="0" noProof="0" dirty="0" smtClean="0">
                <a:ln>
                  <a:noFill/>
                </a:ln>
                <a:solidFill>
                  <a:schemeClr val="accent5">
                    <a:lumMod val="75000"/>
                  </a:schemeClr>
                </a:solidFill>
                <a:effectLst/>
                <a:uLnTx/>
                <a:uFillTx/>
                <a:latin typeface="Gill Sans Ultra Bold Condensed" pitchFamily="34" charset="0"/>
                <a:ea typeface="+mj-ea"/>
                <a:cs typeface="+mj-cs"/>
              </a:rPr>
              <a:t> in 2024</a:t>
            </a:r>
            <a:endParaRPr kumimoji="0" lang="nl-NL" sz="36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
        <p:nvSpPr>
          <p:cNvPr id="13" name="Rechthoek 12"/>
          <p:cNvSpPr/>
          <p:nvPr/>
        </p:nvSpPr>
        <p:spPr>
          <a:xfrm>
            <a:off x="1956878" y="4074383"/>
            <a:ext cx="5401559" cy="1169551"/>
          </a:xfrm>
          <a:prstGeom prst="rect">
            <a:avLst/>
          </a:prstGeom>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Slagkracht</a:t>
            </a:r>
          </a:p>
          <a:p>
            <a:r>
              <a:rPr lang="en-US" sz="1400" dirty="0" smtClean="0">
                <a:latin typeface="+mj-lt"/>
                <a:ea typeface="Segoe UI Black" pitchFamily="34" charset="0"/>
                <a:cs typeface="Arial" panose="020B0604020202020204" pitchFamily="34" charset="0"/>
              </a:rPr>
              <a:t>Meer </a:t>
            </a:r>
            <a:r>
              <a:rPr lang="en-US" sz="1400" dirty="0" err="1" smtClean="0">
                <a:latin typeface="+mj-lt"/>
                <a:ea typeface="Segoe UI Black" pitchFamily="34" charset="0"/>
                <a:cs typeface="Arial" panose="020B0604020202020204" pitchFamily="34" charset="0"/>
              </a:rPr>
              <a:t>samenwerking</a:t>
            </a:r>
            <a:r>
              <a:rPr lang="en-US" sz="1400" dirty="0" smtClean="0">
                <a:latin typeface="+mj-lt"/>
                <a:ea typeface="Segoe UI Black" pitchFamily="34" charset="0"/>
                <a:cs typeface="Arial" panose="020B0604020202020204" pitchFamily="34" charset="0"/>
              </a:rPr>
              <a:t> </a:t>
            </a:r>
            <a:r>
              <a:rPr lang="en-US" sz="1400" dirty="0" err="1" smtClean="0">
                <a:latin typeface="+mj-lt"/>
                <a:ea typeface="Segoe UI Black" pitchFamily="34" charset="0"/>
                <a:cs typeface="Arial" panose="020B0604020202020204" pitchFamily="34" charset="0"/>
              </a:rPr>
              <a:t>tussen</a:t>
            </a:r>
            <a:r>
              <a:rPr lang="en-US" sz="1400" dirty="0" smtClean="0">
                <a:latin typeface="+mj-lt"/>
                <a:ea typeface="Segoe UI Black" pitchFamily="34" charset="0"/>
                <a:cs typeface="Arial" panose="020B0604020202020204" pitchFamily="34" charset="0"/>
              </a:rPr>
              <a:t> partners in </a:t>
            </a:r>
            <a:r>
              <a:rPr lang="en-US" sz="1400" dirty="0" err="1" smtClean="0">
                <a:latin typeface="+mj-lt"/>
                <a:ea typeface="Segoe UI Black" pitchFamily="34" charset="0"/>
                <a:cs typeface="Arial" panose="020B0604020202020204" pitchFamily="34" charset="0"/>
              </a:rPr>
              <a:t>arrangementen</a:t>
            </a:r>
            <a:r>
              <a:rPr lang="en-US" sz="1400" dirty="0">
                <a:latin typeface="+mj-lt"/>
                <a:ea typeface="Segoe UI Black" pitchFamily="34" charset="0"/>
                <a:cs typeface="Arial" panose="020B0604020202020204" pitchFamily="34" charset="0"/>
              </a:rPr>
              <a:t> </a:t>
            </a:r>
            <a:r>
              <a:rPr lang="en-US" sz="1400" dirty="0" err="1" smtClean="0">
                <a:latin typeface="+mj-lt"/>
                <a:ea typeface="Segoe UI Black" pitchFamily="34" charset="0"/>
                <a:cs typeface="Arial" panose="020B0604020202020204" pitchFamily="34" charset="0"/>
              </a:rPr>
              <a:t>o.a</a:t>
            </a:r>
            <a:r>
              <a:rPr lang="en-US" sz="1400" dirty="0" smtClean="0">
                <a:latin typeface="+mj-lt"/>
                <a:ea typeface="Segoe UI Black" pitchFamily="34" charset="0"/>
                <a:cs typeface="Arial" panose="020B0604020202020204" pitchFamily="34" charset="0"/>
              </a:rPr>
              <a:t> </a:t>
            </a:r>
            <a:r>
              <a:rPr lang="nl-NL" sz="1400" dirty="0" smtClean="0">
                <a:latin typeface="+mj-lt"/>
                <a:ea typeface="Segoe UI Black" pitchFamily="34" charset="0"/>
                <a:cs typeface="Arial" panose="020B0604020202020204" pitchFamily="34" charset="0"/>
              </a:rPr>
              <a:t>onderwijspartners</a:t>
            </a:r>
            <a:endParaRPr lang="en-US" sz="1400" dirty="0">
              <a:latin typeface="+mj-lt"/>
              <a:ea typeface="Segoe UI Black" pitchFamily="34" charset="0"/>
              <a:cs typeface="Arial" panose="020B0604020202020204" pitchFamily="34" charset="0"/>
            </a:endParaRPr>
          </a:p>
          <a:p>
            <a:r>
              <a:rPr lang="en-US" sz="1400" dirty="0" smtClean="0">
                <a:latin typeface="+mj-lt"/>
                <a:ea typeface="Segoe UI Black" pitchFamily="34" charset="0"/>
                <a:cs typeface="Arial" panose="020B0604020202020204" pitchFamily="34" charset="0"/>
              </a:rPr>
              <a:t>Minder </a:t>
            </a:r>
            <a:r>
              <a:rPr lang="en-US" sz="1400" dirty="0" err="1" smtClean="0">
                <a:latin typeface="+mj-lt"/>
                <a:ea typeface="Segoe UI Black" pitchFamily="34" charset="0"/>
                <a:cs typeface="Arial" panose="020B0604020202020204" pitchFamily="34" charset="0"/>
              </a:rPr>
              <a:t>niet-gecontracteerde</a:t>
            </a:r>
            <a:r>
              <a:rPr lang="en-US" sz="1400" dirty="0" smtClean="0">
                <a:latin typeface="+mj-lt"/>
                <a:ea typeface="Segoe UI Black" pitchFamily="34" charset="0"/>
                <a:cs typeface="Arial" panose="020B0604020202020204" pitchFamily="34" charset="0"/>
              </a:rPr>
              <a:t> </a:t>
            </a:r>
            <a:r>
              <a:rPr lang="en-US" sz="1400" dirty="0" err="1" smtClean="0">
                <a:latin typeface="+mj-lt"/>
                <a:ea typeface="Segoe UI Black" pitchFamily="34" charset="0"/>
                <a:cs typeface="Arial" panose="020B0604020202020204" pitchFamily="34" charset="0"/>
              </a:rPr>
              <a:t>oplossingen</a:t>
            </a:r>
            <a:endParaRPr lang="nl-NL" sz="1400" dirty="0" smtClean="0">
              <a:latin typeface="+mj-lt"/>
              <a:ea typeface="Segoe UI Black" pitchFamily="34" charset="0"/>
              <a:cs typeface="Arial" panose="020B0604020202020204" pitchFamily="34" charset="0"/>
            </a:endParaRPr>
          </a:p>
          <a:p>
            <a:r>
              <a:rPr lang="en-US" sz="1400" dirty="0">
                <a:latin typeface="+mj-lt"/>
                <a:ea typeface="Segoe UI Black" pitchFamily="34" charset="0"/>
                <a:cs typeface="Arial" panose="020B0604020202020204" pitchFamily="34" charset="0"/>
              </a:rPr>
              <a:t>Minder </a:t>
            </a:r>
            <a:r>
              <a:rPr lang="en-US" sz="1400" dirty="0" err="1">
                <a:latin typeface="+mj-lt"/>
                <a:ea typeface="Segoe UI Black" pitchFamily="34" charset="0"/>
                <a:cs typeface="Arial" panose="020B0604020202020204" pitchFamily="34" charset="0"/>
              </a:rPr>
              <a:t>doorplaatsen</a:t>
            </a:r>
            <a:endParaRPr lang="nl-NL" sz="1400" dirty="0">
              <a:latin typeface="+mj-lt"/>
              <a:ea typeface="Segoe UI Black" pitchFamily="34" charset="0"/>
              <a:cs typeface="Arial" panose="020B0604020202020204" pitchFamily="34" charset="0"/>
            </a:endParaRPr>
          </a:p>
        </p:txBody>
      </p:sp>
      <p:pic>
        <p:nvPicPr>
          <p:cNvPr id="9" name="Afbeelding 8" descr="Toekomstperspectief.png"/>
          <p:cNvPicPr>
            <a:picLocks noChangeAspect="1"/>
          </p:cNvPicPr>
          <p:nvPr/>
        </p:nvPicPr>
        <p:blipFill>
          <a:blip r:embed="rId2" cstate="print"/>
          <a:stretch>
            <a:fillRect/>
          </a:stretch>
        </p:blipFill>
        <p:spPr>
          <a:xfrm>
            <a:off x="3280330" y="1068261"/>
            <a:ext cx="2398521" cy="1667690"/>
          </a:xfrm>
          <a:prstGeom prst="rect">
            <a:avLst/>
          </a:prstGeom>
        </p:spPr>
      </p:pic>
      <p:sp>
        <p:nvSpPr>
          <p:cNvPr id="14" name="Rechthoek 13"/>
          <p:cNvSpPr/>
          <p:nvPr/>
        </p:nvSpPr>
        <p:spPr>
          <a:xfrm>
            <a:off x="413192" y="2666991"/>
            <a:ext cx="2559947" cy="954107"/>
          </a:xfrm>
          <a:prstGeom prst="rect">
            <a:avLst/>
          </a:prstGeom>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Betere Verklarende Analyse met ouders en kinderen</a:t>
            </a:r>
          </a:p>
          <a:p>
            <a:endParaRPr lang="nl-NL" sz="1400" dirty="0">
              <a:solidFill>
                <a:srgbClr val="FF0000"/>
              </a:solidFill>
              <a:latin typeface="Segoe UI Black" pitchFamily="34" charset="0"/>
              <a:ea typeface="Segoe UI Black" pitchFamily="34" charset="0"/>
            </a:endParaRPr>
          </a:p>
        </p:txBody>
      </p:sp>
      <p:sp>
        <p:nvSpPr>
          <p:cNvPr id="15" name="Rechthoek 14"/>
          <p:cNvSpPr/>
          <p:nvPr/>
        </p:nvSpPr>
        <p:spPr>
          <a:xfrm>
            <a:off x="6281026" y="3523298"/>
            <a:ext cx="2973828" cy="523220"/>
          </a:xfrm>
          <a:prstGeom prst="rect">
            <a:avLst/>
          </a:prstGeom>
        </p:spPr>
        <p:txBody>
          <a:bodyPr wrap="square">
            <a:spAutoFit/>
          </a:bodyPr>
          <a:lstStyle/>
          <a:p>
            <a:r>
              <a:rPr lang="en-US" sz="1400" dirty="0" err="1" smtClean="0">
                <a:latin typeface="Segoe UI Black" pitchFamily="34" charset="0"/>
                <a:ea typeface="Segoe UI Black" pitchFamily="34" charset="0"/>
                <a:cs typeface="Arial" panose="020B0604020202020204" pitchFamily="34" charset="0"/>
              </a:rPr>
              <a:t>Voorbereiden</a:t>
            </a:r>
            <a:r>
              <a:rPr lang="en-US" sz="1400" dirty="0" smtClean="0">
                <a:latin typeface="Segoe UI Black" pitchFamily="34" charset="0"/>
                <a:ea typeface="Segoe UI Black" pitchFamily="34" charset="0"/>
                <a:cs typeface="Arial" panose="020B0604020202020204" pitchFamily="34" charset="0"/>
              </a:rPr>
              <a:t> </a:t>
            </a:r>
            <a:r>
              <a:rPr lang="en-US" sz="1400" dirty="0" err="1" smtClean="0">
                <a:latin typeface="Segoe UI Black" pitchFamily="34" charset="0"/>
                <a:ea typeface="Segoe UI Black" pitchFamily="34" charset="0"/>
                <a:cs typeface="Arial" panose="020B0604020202020204" pitchFamily="34" charset="0"/>
              </a:rPr>
              <a:t>essentiele</a:t>
            </a:r>
            <a:r>
              <a:rPr lang="en-US" sz="1400" dirty="0" smtClean="0">
                <a:latin typeface="Segoe UI Black" pitchFamily="34" charset="0"/>
                <a:ea typeface="Segoe UI Black" pitchFamily="34" charset="0"/>
                <a:cs typeface="Arial" panose="020B0604020202020204" pitchFamily="34" charset="0"/>
              </a:rPr>
              <a:t> </a:t>
            </a:r>
            <a:r>
              <a:rPr lang="en-US" sz="1400" dirty="0" err="1" smtClean="0">
                <a:latin typeface="Segoe UI Black" pitchFamily="34" charset="0"/>
                <a:ea typeface="Segoe UI Black" pitchFamily="34" charset="0"/>
                <a:cs typeface="Arial" panose="020B0604020202020204" pitchFamily="34" charset="0"/>
              </a:rPr>
              <a:t>functies</a:t>
            </a:r>
            <a:endParaRPr lang="nl-NL" sz="1400" dirty="0">
              <a:solidFill>
                <a:srgbClr val="FF0000"/>
              </a:solidFill>
              <a:latin typeface="Segoe UI Black" pitchFamily="34" charset="0"/>
              <a:ea typeface="Segoe UI Black" pitchFamily="34" charset="0"/>
            </a:endParaRPr>
          </a:p>
        </p:txBody>
      </p:sp>
      <p:sp>
        <p:nvSpPr>
          <p:cNvPr id="16" name="Rechthoek 15"/>
          <p:cNvSpPr/>
          <p:nvPr/>
        </p:nvSpPr>
        <p:spPr>
          <a:xfrm>
            <a:off x="6362464" y="929365"/>
            <a:ext cx="2559947" cy="738664"/>
          </a:xfrm>
          <a:prstGeom prst="rect">
            <a:avLst/>
          </a:prstGeom>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Registratie RET-monitor-&gt;</a:t>
            </a:r>
            <a:r>
              <a:rPr lang="nl-NL" sz="1400" dirty="0">
                <a:latin typeface="+mj-lt"/>
                <a:ea typeface="Segoe UI Black" pitchFamily="34" charset="0"/>
                <a:cs typeface="Arial" panose="020B0604020202020204" pitchFamily="34" charset="0"/>
              </a:rPr>
              <a:t>leren van </a:t>
            </a:r>
            <a:r>
              <a:rPr lang="nl-NL" sz="1400" dirty="0" smtClean="0">
                <a:latin typeface="+mj-lt"/>
                <a:ea typeface="Segoe UI Black" pitchFamily="34" charset="0"/>
                <a:cs typeface="Arial" panose="020B0604020202020204" pitchFamily="34" charset="0"/>
              </a:rPr>
              <a:t>casussen </a:t>
            </a:r>
            <a:r>
              <a:rPr lang="nl-NL" sz="1400" dirty="0" err="1" smtClean="0">
                <a:latin typeface="+mj-lt"/>
                <a:ea typeface="Segoe UI Black" pitchFamily="34" charset="0"/>
                <a:cs typeface="Arial" panose="020B0604020202020204" pitchFamily="34" charset="0"/>
              </a:rPr>
              <a:t>oa</a:t>
            </a:r>
            <a:r>
              <a:rPr lang="nl-NL" sz="1400" dirty="0" smtClean="0">
                <a:latin typeface="+mj-lt"/>
                <a:ea typeface="Segoe UI Black" pitchFamily="34" charset="0"/>
                <a:cs typeface="Arial" panose="020B0604020202020204" pitchFamily="34" charset="0"/>
              </a:rPr>
              <a:t> van ongewenste uitkomsten</a:t>
            </a:r>
            <a:endParaRPr lang="nl-NL" sz="1400" dirty="0">
              <a:latin typeface="+mj-lt"/>
              <a:ea typeface="Segoe UI Black" pitchFamily="34" charset="0"/>
              <a:cs typeface="Arial" panose="020B0604020202020204" pitchFamily="34" charset="0"/>
            </a:endParaRPr>
          </a:p>
        </p:txBody>
      </p:sp>
      <p:sp>
        <p:nvSpPr>
          <p:cNvPr id="17" name="Rechthoek 16"/>
          <p:cNvSpPr/>
          <p:nvPr/>
        </p:nvSpPr>
        <p:spPr>
          <a:xfrm>
            <a:off x="471935" y="1004933"/>
            <a:ext cx="2559947" cy="954107"/>
          </a:xfrm>
          <a:prstGeom prst="rect">
            <a:avLst/>
          </a:prstGeom>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Bekendheid en</a:t>
            </a:r>
          </a:p>
          <a:p>
            <a:r>
              <a:rPr lang="nl-NL" sz="1400" dirty="0" smtClean="0">
                <a:latin typeface="Segoe UI Black" pitchFamily="34" charset="0"/>
                <a:ea typeface="Segoe UI Black" pitchFamily="34" charset="0"/>
                <a:cs typeface="Arial" panose="020B0604020202020204" pitchFamily="34" charset="0"/>
              </a:rPr>
              <a:t>tijdige aanmeldingen uit de hele regio</a:t>
            </a:r>
          </a:p>
          <a:p>
            <a:r>
              <a:rPr lang="en-US" sz="1400" dirty="0" err="1">
                <a:latin typeface="+mj-lt"/>
                <a:ea typeface="Segoe UI Black" pitchFamily="34" charset="0"/>
                <a:cs typeface="Arial" panose="020B0604020202020204" pitchFamily="34" charset="0"/>
              </a:rPr>
              <a:t>Relatie</a:t>
            </a:r>
            <a:r>
              <a:rPr lang="en-US" sz="1400" dirty="0">
                <a:latin typeface="+mj-lt"/>
                <a:ea typeface="Segoe UI Black" pitchFamily="34" charset="0"/>
                <a:cs typeface="Arial" panose="020B0604020202020204" pitchFamily="34" charset="0"/>
              </a:rPr>
              <a:t> GI en </a:t>
            </a:r>
            <a:r>
              <a:rPr lang="en-US" sz="1400" dirty="0" err="1">
                <a:latin typeface="+mj-lt"/>
                <a:ea typeface="Segoe UI Black" pitchFamily="34" charset="0"/>
                <a:cs typeface="Arial" panose="020B0604020202020204" pitchFamily="34" charset="0"/>
              </a:rPr>
              <a:t>wijkteams</a:t>
            </a:r>
            <a:endParaRPr lang="nl-NL" sz="1400" dirty="0">
              <a:latin typeface="+mj-lt"/>
              <a:ea typeface="Segoe UI Black" pitchFamily="34" charset="0"/>
              <a:cs typeface="Arial" panose="020B0604020202020204" pitchFamily="34" charset="0"/>
            </a:endParaRPr>
          </a:p>
        </p:txBody>
      </p:sp>
      <p:sp>
        <p:nvSpPr>
          <p:cNvPr id="3" name="Tekstvak 2"/>
          <p:cNvSpPr txBox="1"/>
          <p:nvPr/>
        </p:nvSpPr>
        <p:spPr>
          <a:xfrm>
            <a:off x="2969076" y="2735951"/>
            <a:ext cx="2754280" cy="923330"/>
          </a:xfrm>
          <a:prstGeom prst="rect">
            <a:avLst/>
          </a:prstGeom>
          <a:noFill/>
        </p:spPr>
        <p:txBody>
          <a:bodyPr wrap="none" rtlCol="0">
            <a:spAutoFit/>
          </a:bodyPr>
          <a:lstStyle/>
          <a:p>
            <a:pPr algn="ctr"/>
            <a:r>
              <a:rPr lang="nl-NL" dirty="0" smtClean="0">
                <a:solidFill>
                  <a:srgbClr val="D6B01B"/>
                </a:solidFill>
                <a:latin typeface="72 Black" panose="020B0A04030603020204" pitchFamily="34" charset="0"/>
                <a:cs typeface="72 Black" panose="020B0A04030603020204" pitchFamily="34" charset="0"/>
              </a:rPr>
              <a:t>Passend arrangement </a:t>
            </a:r>
          </a:p>
          <a:p>
            <a:pPr algn="ctr"/>
            <a:r>
              <a:rPr lang="nl-NL" dirty="0">
                <a:solidFill>
                  <a:srgbClr val="D6B01B"/>
                </a:solidFill>
                <a:latin typeface="72 Black" panose="020B0A04030603020204" pitchFamily="34" charset="0"/>
                <a:cs typeface="72 Black" panose="020B0A04030603020204" pitchFamily="34" charset="0"/>
              </a:rPr>
              <a:t>v</a:t>
            </a:r>
            <a:r>
              <a:rPr lang="nl-NL" dirty="0" smtClean="0">
                <a:solidFill>
                  <a:srgbClr val="D6B01B"/>
                </a:solidFill>
                <a:latin typeface="72 Black" panose="020B0A04030603020204" pitchFamily="34" charset="0"/>
                <a:cs typeface="72 Black" panose="020B0A04030603020204" pitchFamily="34" charset="0"/>
              </a:rPr>
              <a:t>oor</a:t>
            </a:r>
          </a:p>
          <a:p>
            <a:pPr algn="ctr"/>
            <a:r>
              <a:rPr lang="nl-NL" dirty="0" smtClean="0">
                <a:solidFill>
                  <a:srgbClr val="D6B01B"/>
                </a:solidFill>
                <a:latin typeface="72 Black" panose="020B0A04030603020204" pitchFamily="34" charset="0"/>
                <a:cs typeface="72 Black" panose="020B0A04030603020204" pitchFamily="34" charset="0"/>
              </a:rPr>
              <a:t>Ontwrichte gezinnen</a:t>
            </a:r>
            <a:endParaRPr lang="nl-NL" dirty="0">
              <a:solidFill>
                <a:srgbClr val="D6B01B"/>
              </a:solidFill>
              <a:latin typeface="72 Black" panose="020B0A04030603020204" pitchFamily="34" charset="0"/>
              <a:cs typeface="72 Black" panose="020B0A04030603020204" pitchFamily="34" charset="0"/>
            </a:endParaRPr>
          </a:p>
        </p:txBody>
      </p:sp>
      <p:pic>
        <p:nvPicPr>
          <p:cNvPr id="10" name="Afbeelding 9" descr="netwerk.png"/>
          <p:cNvPicPr>
            <a:picLocks noChangeAspect="1"/>
          </p:cNvPicPr>
          <p:nvPr/>
        </p:nvPicPr>
        <p:blipFill>
          <a:blip r:embed="rId3" cstate="print"/>
          <a:stretch>
            <a:fillRect/>
          </a:stretch>
        </p:blipFill>
        <p:spPr>
          <a:xfrm>
            <a:off x="2894092" y="3616298"/>
            <a:ext cx="2987331" cy="506841"/>
          </a:xfrm>
          <a:prstGeom prst="rect">
            <a:avLst/>
          </a:prstGeom>
        </p:spPr>
      </p:pic>
      <p:sp>
        <p:nvSpPr>
          <p:cNvPr id="18" name="Rechthoek 17"/>
          <p:cNvSpPr/>
          <p:nvPr/>
        </p:nvSpPr>
        <p:spPr>
          <a:xfrm>
            <a:off x="83843" y="5855090"/>
            <a:ext cx="1524000" cy="938719"/>
          </a:xfrm>
          <a:prstGeom prst="rect">
            <a:avLst/>
          </a:prstGeom>
        </p:spPr>
        <p:txBody>
          <a:bodyPr wrap="square">
            <a:spAutoFit/>
          </a:bodyPr>
          <a:lstStyle/>
          <a:p>
            <a:r>
              <a:rPr lang="nl-NL" sz="1100" dirty="0" smtClean="0">
                <a:latin typeface="Segoe UI Black" pitchFamily="34" charset="0"/>
                <a:ea typeface="Segoe UI Black" pitchFamily="34" charset="0"/>
                <a:cs typeface="Arial" panose="020B0604020202020204" pitchFamily="34" charset="0"/>
              </a:rPr>
              <a:t>Casusregie verwijzers op orde (domein-overstijgend werken)</a:t>
            </a:r>
            <a:endParaRPr lang="nl-NL" sz="1100" dirty="0">
              <a:latin typeface="+mj-lt"/>
              <a:ea typeface="Segoe UI Black" pitchFamily="34" charset="0"/>
              <a:cs typeface="Arial" panose="020B0604020202020204" pitchFamily="34" charset="0"/>
            </a:endParaRPr>
          </a:p>
        </p:txBody>
      </p:sp>
      <p:sp>
        <p:nvSpPr>
          <p:cNvPr id="19" name="Rechthoek 18"/>
          <p:cNvSpPr/>
          <p:nvPr/>
        </p:nvSpPr>
        <p:spPr>
          <a:xfrm>
            <a:off x="1706562" y="5874239"/>
            <a:ext cx="1409180" cy="600164"/>
          </a:xfrm>
          <a:prstGeom prst="rect">
            <a:avLst/>
          </a:prstGeom>
        </p:spPr>
        <p:txBody>
          <a:bodyPr wrap="square">
            <a:spAutoFit/>
          </a:bodyPr>
          <a:lstStyle/>
          <a:p>
            <a:r>
              <a:rPr lang="nl-NL" sz="1100" dirty="0" smtClean="0">
                <a:latin typeface="Segoe UI Black" pitchFamily="34" charset="0"/>
                <a:ea typeface="Segoe UI Black" pitchFamily="34" charset="0"/>
                <a:cs typeface="Arial" panose="020B0604020202020204" pitchFamily="34" charset="0"/>
              </a:rPr>
              <a:t>Aanspreken gecontracteerde </a:t>
            </a:r>
          </a:p>
          <a:p>
            <a:r>
              <a:rPr lang="nl-NL" sz="1100" dirty="0" smtClean="0">
                <a:latin typeface="Segoe UI Black" pitchFamily="34" charset="0"/>
                <a:ea typeface="Segoe UI Black" pitchFamily="34" charset="0"/>
                <a:cs typeface="Arial" panose="020B0604020202020204" pitchFamily="34" charset="0"/>
              </a:rPr>
              <a:t>partners</a:t>
            </a:r>
            <a:endParaRPr lang="nl-NL" sz="1100" dirty="0">
              <a:latin typeface="+mj-lt"/>
              <a:ea typeface="Segoe UI Black" pitchFamily="34" charset="0"/>
              <a:cs typeface="Arial" panose="020B0604020202020204" pitchFamily="34" charset="0"/>
            </a:endParaRPr>
          </a:p>
        </p:txBody>
      </p:sp>
      <p:sp>
        <p:nvSpPr>
          <p:cNvPr id="20" name="Rechthoek 19"/>
          <p:cNvSpPr/>
          <p:nvPr/>
        </p:nvSpPr>
        <p:spPr>
          <a:xfrm>
            <a:off x="3280330" y="5888429"/>
            <a:ext cx="1541982" cy="600164"/>
          </a:xfrm>
          <a:prstGeom prst="rect">
            <a:avLst/>
          </a:prstGeom>
        </p:spPr>
        <p:txBody>
          <a:bodyPr wrap="square">
            <a:spAutoFit/>
          </a:bodyPr>
          <a:lstStyle/>
          <a:p>
            <a:r>
              <a:rPr lang="nl-NL" sz="1100" dirty="0" smtClean="0">
                <a:latin typeface="Segoe UI Black" pitchFamily="34" charset="0"/>
                <a:ea typeface="Segoe UI Black" pitchFamily="34" charset="0"/>
                <a:cs typeface="Arial" panose="020B0604020202020204" pitchFamily="34" charset="0"/>
              </a:rPr>
              <a:t>Oplossen </a:t>
            </a:r>
          </a:p>
          <a:p>
            <a:r>
              <a:rPr lang="nl-NL" sz="1100" dirty="0" smtClean="0">
                <a:latin typeface="Segoe UI Black" pitchFamily="34" charset="0"/>
                <a:ea typeface="Segoe UI Black" pitchFamily="34" charset="0"/>
                <a:cs typeface="Arial" panose="020B0604020202020204" pitchFamily="34" charset="0"/>
              </a:rPr>
              <a:t>Hiaten in zorglandschap</a:t>
            </a:r>
            <a:endParaRPr lang="nl-NL" sz="1100" dirty="0">
              <a:latin typeface="+mj-lt"/>
              <a:ea typeface="Segoe UI Black" pitchFamily="34" charset="0"/>
              <a:cs typeface="Arial" panose="020B0604020202020204" pitchFamily="34" charset="0"/>
            </a:endParaRPr>
          </a:p>
        </p:txBody>
      </p:sp>
      <p:cxnSp>
        <p:nvCxnSpPr>
          <p:cNvPr id="22" name="Rechte verbindingslijn 21"/>
          <p:cNvCxnSpPr/>
          <p:nvPr/>
        </p:nvCxnSpPr>
        <p:spPr>
          <a:xfrm flipV="1">
            <a:off x="111112" y="5707609"/>
            <a:ext cx="8838568" cy="9427"/>
          </a:xfrm>
          <a:prstGeom prst="line">
            <a:avLst/>
          </a:prstGeom>
          <a:ln w="38100">
            <a:solidFill>
              <a:srgbClr val="D6B01B"/>
            </a:solidFill>
          </a:ln>
        </p:spPr>
        <p:style>
          <a:lnRef idx="1">
            <a:schemeClr val="accent1"/>
          </a:lnRef>
          <a:fillRef idx="0">
            <a:schemeClr val="accent1"/>
          </a:fillRef>
          <a:effectRef idx="0">
            <a:schemeClr val="accent1"/>
          </a:effectRef>
          <a:fontRef idx="minor">
            <a:schemeClr val="tx1"/>
          </a:fontRef>
        </p:style>
      </p:cxnSp>
      <p:sp>
        <p:nvSpPr>
          <p:cNvPr id="25" name="Rechthoek 24"/>
          <p:cNvSpPr/>
          <p:nvPr/>
        </p:nvSpPr>
        <p:spPr>
          <a:xfrm>
            <a:off x="4770059" y="5866172"/>
            <a:ext cx="2231882" cy="769441"/>
          </a:xfrm>
          <a:prstGeom prst="rect">
            <a:avLst/>
          </a:prstGeom>
        </p:spPr>
        <p:txBody>
          <a:bodyPr wrap="square">
            <a:spAutoFit/>
          </a:bodyPr>
          <a:lstStyle/>
          <a:p>
            <a:r>
              <a:rPr lang="nl-NL" sz="1100" dirty="0" smtClean="0">
                <a:latin typeface="Segoe UI Black" pitchFamily="34" charset="0"/>
                <a:ea typeface="Segoe UI Black" pitchFamily="34" charset="0"/>
                <a:cs typeface="Arial" panose="020B0604020202020204" pitchFamily="34" charset="0"/>
              </a:rPr>
              <a:t>Aansluiten Route RET op Route Veiligheidsteam</a:t>
            </a:r>
          </a:p>
          <a:p>
            <a:r>
              <a:rPr lang="nl-NL" sz="1100" dirty="0" smtClean="0">
                <a:latin typeface="Segoe UI Black" pitchFamily="34" charset="0"/>
                <a:ea typeface="Segoe UI Black" pitchFamily="34" charset="0"/>
                <a:cs typeface="Arial" panose="020B0604020202020204" pitchFamily="34" charset="0"/>
              </a:rPr>
              <a:t>(Toekomsttuinen) en op Crisisroute</a:t>
            </a:r>
            <a:endParaRPr lang="nl-NL" sz="1100" dirty="0">
              <a:latin typeface="+mj-lt"/>
              <a:ea typeface="Segoe UI Black" pitchFamily="34" charset="0"/>
              <a:cs typeface="Arial" panose="020B0604020202020204" pitchFamily="34" charset="0"/>
            </a:endParaRPr>
          </a:p>
        </p:txBody>
      </p:sp>
      <p:sp>
        <p:nvSpPr>
          <p:cNvPr id="26" name="Rechthoek 25"/>
          <p:cNvSpPr/>
          <p:nvPr/>
        </p:nvSpPr>
        <p:spPr>
          <a:xfrm>
            <a:off x="6993556" y="5855090"/>
            <a:ext cx="2231882" cy="600164"/>
          </a:xfrm>
          <a:prstGeom prst="rect">
            <a:avLst/>
          </a:prstGeom>
        </p:spPr>
        <p:txBody>
          <a:bodyPr wrap="square">
            <a:spAutoFit/>
          </a:bodyPr>
          <a:lstStyle/>
          <a:p>
            <a:r>
              <a:rPr lang="nl-NL" sz="1100" dirty="0" smtClean="0">
                <a:latin typeface="Segoe UI Black" pitchFamily="34" charset="0"/>
                <a:ea typeface="Segoe UI Black" pitchFamily="34" charset="0"/>
                <a:cs typeface="Arial" panose="020B0604020202020204" pitchFamily="34" charset="0"/>
              </a:rPr>
              <a:t>Relatie met volwassenhulp en zorgkantoren </a:t>
            </a:r>
            <a:r>
              <a:rPr lang="nl-NL" sz="1100" dirty="0" err="1" smtClean="0">
                <a:latin typeface="Segoe UI Black" pitchFamily="34" charset="0"/>
                <a:ea typeface="Segoe UI Black" pitchFamily="34" charset="0"/>
                <a:cs typeface="Arial" panose="020B0604020202020204" pitchFamily="34" charset="0"/>
              </a:rPr>
              <a:t>tbv</a:t>
            </a:r>
            <a:r>
              <a:rPr lang="nl-NL" sz="1100" dirty="0" smtClean="0">
                <a:latin typeface="Segoe UI Black" pitchFamily="34" charset="0"/>
                <a:ea typeface="Segoe UI Black" pitchFamily="34" charset="0"/>
                <a:cs typeface="Arial" panose="020B0604020202020204" pitchFamily="34" charset="0"/>
              </a:rPr>
              <a:t> WLZ en ZVW</a:t>
            </a:r>
            <a:endParaRPr lang="nl-NL" sz="1100" dirty="0">
              <a:latin typeface="+mj-lt"/>
              <a:ea typeface="Segoe UI Black" pitchFamily="34" charset="0"/>
              <a:cs typeface="Arial" panose="020B0604020202020204" pitchFamily="34" charset="0"/>
            </a:endParaRPr>
          </a:p>
        </p:txBody>
      </p:sp>
      <p:sp>
        <p:nvSpPr>
          <p:cNvPr id="24" name="Rechthoek 23"/>
          <p:cNvSpPr/>
          <p:nvPr/>
        </p:nvSpPr>
        <p:spPr>
          <a:xfrm>
            <a:off x="6281026" y="1880780"/>
            <a:ext cx="2973828" cy="1384995"/>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Voortgangsbewaking: </a:t>
            </a:r>
          </a:p>
          <a:p>
            <a:r>
              <a:rPr lang="nl-NL" sz="1400" dirty="0">
                <a:ea typeface="Segoe UI Black" pitchFamily="34" charset="0"/>
                <a:cs typeface="Arial" panose="020B0604020202020204" pitchFamily="34" charset="0"/>
              </a:rPr>
              <a:t>Realiseren oplossing</a:t>
            </a:r>
          </a:p>
          <a:p>
            <a:r>
              <a:rPr lang="en-US" sz="1400" dirty="0" err="1" smtClean="0">
                <a:ea typeface="Segoe UI Black" pitchFamily="34" charset="0"/>
                <a:cs typeface="Arial" panose="020B0604020202020204" pitchFamily="34" charset="0"/>
              </a:rPr>
              <a:t>Vervolg</a:t>
            </a:r>
            <a:r>
              <a:rPr lang="en-US" sz="1400" dirty="0" smtClean="0">
                <a:ea typeface="Segoe UI Black" pitchFamily="34" charset="0"/>
                <a:cs typeface="Arial" panose="020B0604020202020204" pitchFamily="34" charset="0"/>
              </a:rPr>
              <a:t> </a:t>
            </a:r>
            <a:r>
              <a:rPr lang="en-US" sz="1400" dirty="0" err="1" smtClean="0">
                <a:ea typeface="Segoe UI Black" pitchFamily="34" charset="0"/>
                <a:cs typeface="Arial" panose="020B0604020202020204" pitchFamily="34" charset="0"/>
              </a:rPr>
              <a:t>na</a:t>
            </a:r>
            <a:r>
              <a:rPr lang="en-US" sz="1400" dirty="0" smtClean="0">
                <a:ea typeface="Segoe UI Black" pitchFamily="34" charset="0"/>
                <a:cs typeface="Arial" panose="020B0604020202020204" pitchFamily="34" charset="0"/>
              </a:rPr>
              <a:t> crisis</a:t>
            </a:r>
            <a:endParaRPr lang="nl-NL" sz="1400" dirty="0" smtClean="0">
              <a:ea typeface="Segoe UI Black" pitchFamily="34" charset="0"/>
              <a:cs typeface="Arial" panose="020B0604020202020204" pitchFamily="34" charset="0"/>
            </a:endParaRPr>
          </a:p>
          <a:p>
            <a:r>
              <a:rPr lang="nl-NL" sz="1400" dirty="0" smtClean="0">
                <a:ea typeface="Segoe UI Black" pitchFamily="34" charset="0"/>
                <a:cs typeface="Arial" panose="020B0604020202020204" pitchFamily="34" charset="0"/>
              </a:rPr>
              <a:t>Terugkeer </a:t>
            </a:r>
            <a:r>
              <a:rPr lang="nl-NL" sz="1400" dirty="0">
                <a:ea typeface="Segoe UI Black" pitchFamily="34" charset="0"/>
                <a:cs typeface="Arial" panose="020B0604020202020204" pitchFamily="34" charset="0"/>
              </a:rPr>
              <a:t>naar “huis”</a:t>
            </a:r>
          </a:p>
          <a:p>
            <a:r>
              <a:rPr lang="en-US" sz="1400" dirty="0" err="1">
                <a:ea typeface="Segoe UI Black" pitchFamily="34" charset="0"/>
                <a:cs typeface="Arial" panose="020B0604020202020204" pitchFamily="34" charset="0"/>
              </a:rPr>
              <a:t>Afbouw</a:t>
            </a:r>
            <a:r>
              <a:rPr lang="en-US" sz="1400" dirty="0">
                <a:ea typeface="Segoe UI Black" pitchFamily="34" charset="0"/>
                <a:cs typeface="Arial" panose="020B0604020202020204" pitchFamily="34" charset="0"/>
              </a:rPr>
              <a:t> 1-op-1</a:t>
            </a:r>
            <a:endParaRPr lang="nl-NL" sz="1400" dirty="0">
              <a:ea typeface="Segoe UI Black" pitchFamily="34" charset="0"/>
              <a:cs typeface="Arial" panose="020B0604020202020204" pitchFamily="34" charset="0"/>
            </a:endParaRPr>
          </a:p>
          <a:p>
            <a:endParaRPr lang="nl-NL" sz="1400" dirty="0">
              <a:solidFill>
                <a:srgbClr val="FF0000"/>
              </a:solidFill>
              <a:latin typeface="Segoe UI Black" pitchFamily="34" charset="0"/>
              <a:ea typeface="Segoe UI Black" pitchFamily="34" charset="0"/>
            </a:endParaRPr>
          </a:p>
        </p:txBody>
      </p:sp>
      <p:sp>
        <p:nvSpPr>
          <p:cNvPr id="27" name="Rechthoek 26"/>
          <p:cNvSpPr/>
          <p:nvPr/>
        </p:nvSpPr>
        <p:spPr>
          <a:xfrm>
            <a:off x="83843" y="5406628"/>
            <a:ext cx="5620499" cy="307777"/>
          </a:xfrm>
          <a:prstGeom prst="rect">
            <a:avLst/>
          </a:prstGeom>
        </p:spPr>
        <p:txBody>
          <a:bodyPr wrap="square">
            <a:spAutoFit/>
          </a:bodyPr>
          <a:lstStyle/>
          <a:p>
            <a:r>
              <a:rPr lang="en-US" sz="1400" dirty="0" err="1" smtClean="0">
                <a:solidFill>
                  <a:srgbClr val="D6B01B"/>
                </a:solidFill>
                <a:latin typeface="Segoe UI Black" pitchFamily="34" charset="0"/>
                <a:ea typeface="Segoe UI Black" pitchFamily="34" charset="0"/>
                <a:cs typeface="Arial" panose="020B0604020202020204" pitchFamily="34" charset="0"/>
              </a:rPr>
              <a:t>Verbeterpunten</a:t>
            </a:r>
            <a:r>
              <a:rPr lang="en-US" sz="1400" dirty="0" smtClean="0">
                <a:solidFill>
                  <a:srgbClr val="D6B01B"/>
                </a:solidFill>
                <a:latin typeface="Segoe UI Black" pitchFamily="34" charset="0"/>
                <a:ea typeface="Segoe UI Black" pitchFamily="34" charset="0"/>
                <a:cs typeface="Arial" panose="020B0604020202020204" pitchFamily="34" charset="0"/>
              </a:rPr>
              <a:t> in de </a:t>
            </a:r>
            <a:r>
              <a:rPr lang="en-US" sz="1400" dirty="0" err="1" smtClean="0">
                <a:solidFill>
                  <a:srgbClr val="D6B01B"/>
                </a:solidFill>
                <a:latin typeface="Segoe UI Black" pitchFamily="34" charset="0"/>
                <a:ea typeface="Segoe UI Black" pitchFamily="34" charset="0"/>
                <a:cs typeface="Arial" panose="020B0604020202020204" pitchFamily="34" charset="0"/>
              </a:rPr>
              <a:t>omgeving</a:t>
            </a:r>
            <a:r>
              <a:rPr lang="en-US" sz="1400" dirty="0" smtClean="0">
                <a:solidFill>
                  <a:srgbClr val="D6B01B"/>
                </a:solidFill>
                <a:latin typeface="Segoe UI Black" pitchFamily="34" charset="0"/>
                <a:ea typeface="Segoe UI Black" pitchFamily="34" charset="0"/>
                <a:cs typeface="Arial" panose="020B0604020202020204" pitchFamily="34" charset="0"/>
              </a:rPr>
              <a:t> van het RET</a:t>
            </a:r>
            <a:endParaRPr lang="nl-NL" sz="1400" dirty="0">
              <a:solidFill>
                <a:srgbClr val="D6B01B"/>
              </a:solidFill>
              <a:latin typeface="Segoe UI Black" pitchFamily="34" charset="0"/>
              <a:ea typeface="Segoe UI Black" pitchFamily="34" charset="0"/>
            </a:endParaRPr>
          </a:p>
        </p:txBody>
      </p:sp>
    </p:spTree>
    <p:extLst>
      <p:ext uri="{BB962C8B-B14F-4D97-AF65-F5344CB8AC3E}">
        <p14:creationId xmlns:p14="http://schemas.microsoft.com/office/powerpoint/2010/main" val="224918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D056AA0-74DD-4034-BF91-72B79374FF4E}" type="slidenum">
              <a:rPr lang="nl-NL" smtClean="0"/>
              <a:pPr/>
              <a:t>15</a:t>
            </a:fld>
            <a:endParaRPr lang="nl-NL"/>
          </a:p>
        </p:txBody>
      </p:sp>
      <p:pic>
        <p:nvPicPr>
          <p:cNvPr id="3" name="Afbeelding 2"/>
          <p:cNvPicPr>
            <a:picLocks noChangeAspect="1"/>
          </p:cNvPicPr>
          <p:nvPr/>
        </p:nvPicPr>
        <p:blipFill>
          <a:blip r:embed="rId2"/>
          <a:stretch>
            <a:fillRect/>
          </a:stretch>
        </p:blipFill>
        <p:spPr>
          <a:xfrm>
            <a:off x="-79580" y="1262670"/>
            <a:ext cx="5669154" cy="5276242"/>
          </a:xfrm>
          <a:prstGeom prst="rect">
            <a:avLst/>
          </a:prstGeom>
        </p:spPr>
      </p:pic>
      <p:sp>
        <p:nvSpPr>
          <p:cNvPr id="4" name="Titel 1">
            <a:extLst>
              <a:ext uri="{FF2B5EF4-FFF2-40B4-BE49-F238E27FC236}">
                <a16:creationId xmlns:a16="http://schemas.microsoft.com/office/drawing/2014/main" id="{002D8A02-CBBE-4D40-AAE5-BFAD0844F26D}"/>
              </a:ext>
            </a:extLst>
          </p:cNvPr>
          <p:cNvSpPr txBox="1">
            <a:spLocks/>
          </p:cNvSpPr>
          <p:nvPr/>
        </p:nvSpPr>
        <p:spPr>
          <a:xfrm>
            <a:off x="811995" y="0"/>
            <a:ext cx="7325890" cy="982616"/>
          </a:xfrm>
          <a:prstGeom prst="rect">
            <a:avLst/>
          </a:prstGeom>
        </p:spPr>
        <p:txBody>
          <a:bodyPr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0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Plan van aanpak K-EET</a:t>
            </a:r>
            <a:r>
              <a:rPr kumimoji="0" lang="nl-NL" sz="4000" b="0" i="0" u="none" strike="noStrike" kern="1200" cap="none" spc="0" normalizeH="0" noProof="0" dirty="0" smtClean="0">
                <a:ln>
                  <a:noFill/>
                </a:ln>
                <a:solidFill>
                  <a:schemeClr val="accent5">
                    <a:lumMod val="75000"/>
                  </a:schemeClr>
                </a:solidFill>
                <a:effectLst/>
                <a:uLnTx/>
                <a:uFillTx/>
                <a:latin typeface="Gill Sans Ultra Bold Condensed" pitchFamily="34" charset="0"/>
                <a:ea typeface="+mj-ea"/>
                <a:cs typeface="+mj-cs"/>
              </a:rPr>
              <a:t> 2023-2025</a:t>
            </a:r>
          </a:p>
        </p:txBody>
      </p:sp>
      <p:sp>
        <p:nvSpPr>
          <p:cNvPr id="6" name="Rechthoek 5"/>
          <p:cNvSpPr/>
          <p:nvPr/>
        </p:nvSpPr>
        <p:spPr>
          <a:xfrm>
            <a:off x="4833256" y="2131076"/>
            <a:ext cx="4310744" cy="3508653"/>
          </a:xfrm>
          <a:prstGeom prst="rect">
            <a:avLst/>
          </a:prstGeom>
        </p:spPr>
        <p:txBody>
          <a:bodyPr wrap="square">
            <a:spAutoFit/>
          </a:bodyPr>
          <a:lstStyle/>
          <a:p>
            <a:pPr marL="342900" indent="-342900">
              <a:buFontTx/>
              <a:buAutoNum type="arabicPeriod"/>
            </a:pPr>
            <a:r>
              <a:rPr lang="nl-NL" sz="1200" dirty="0">
                <a:latin typeface="Segoe UI Black" pitchFamily="34" charset="0"/>
                <a:ea typeface="Segoe UI Black" pitchFamily="34" charset="0"/>
                <a:cs typeface="Arial" panose="020B0604020202020204" pitchFamily="34" charset="0"/>
              </a:rPr>
              <a:t>Netwerkversterking in elke jeugdhulpregio            </a:t>
            </a:r>
            <a:r>
              <a:rPr lang="nl-NL" sz="1400" dirty="0" smtClean="0">
                <a:solidFill>
                  <a:srgbClr val="000000"/>
                </a:solidFill>
              </a:rPr>
              <a:t>Betere </a:t>
            </a:r>
            <a:r>
              <a:rPr lang="nl-NL" sz="1400" dirty="0">
                <a:solidFill>
                  <a:srgbClr val="000000"/>
                </a:solidFill>
              </a:rPr>
              <a:t>samenwerking tussen </a:t>
            </a:r>
            <a:r>
              <a:rPr lang="nl-NL" sz="1400" dirty="0" smtClean="0">
                <a:solidFill>
                  <a:srgbClr val="000000"/>
                </a:solidFill>
              </a:rPr>
              <a:t>alle partijen in </a:t>
            </a:r>
            <a:r>
              <a:rPr lang="nl-NL" sz="1400" dirty="0">
                <a:solidFill>
                  <a:srgbClr val="000000"/>
                </a:solidFill>
              </a:rPr>
              <a:t>een heldere sociale kaart regionaal en bovenregionaal. </a:t>
            </a:r>
            <a:endParaRPr lang="nl-NL" sz="1400" dirty="0" smtClean="0">
              <a:solidFill>
                <a:srgbClr val="000000"/>
              </a:solidFill>
            </a:endParaRPr>
          </a:p>
          <a:p>
            <a:pPr marL="342900" indent="-342900">
              <a:buFontTx/>
              <a:buAutoNum type="arabicPeriod"/>
            </a:pPr>
            <a:r>
              <a:rPr lang="nl-NL" sz="1200" dirty="0">
                <a:latin typeface="Segoe UI Black" pitchFamily="34" charset="0"/>
                <a:ea typeface="Segoe UI Black" pitchFamily="34" charset="0"/>
                <a:cs typeface="Arial" panose="020B0604020202020204" pitchFamily="34" charset="0"/>
              </a:rPr>
              <a:t>Versterking van de zorg voor eetstoornissen  </a:t>
            </a:r>
            <a:r>
              <a:rPr lang="nl-NL" sz="1400" dirty="0" smtClean="0">
                <a:solidFill>
                  <a:srgbClr val="000000"/>
                </a:solidFill>
              </a:rPr>
              <a:t>Voorkomen van verergering van eetproblematiek door uitbreiding en inhoudelijk deskundiger maken van de zorg voor eetstoornissen in:</a:t>
            </a:r>
          </a:p>
          <a:p>
            <a:pPr marL="800100" lvl="1" indent="-342900">
              <a:buAutoNum type="arabicPeriod"/>
            </a:pPr>
            <a:r>
              <a:rPr lang="nl-NL" sz="1400" dirty="0" smtClean="0">
                <a:solidFill>
                  <a:srgbClr val="000000"/>
                </a:solidFill>
              </a:rPr>
              <a:t>de eerste lijn (huisartsen (POH), schoolartsen)</a:t>
            </a:r>
          </a:p>
          <a:p>
            <a:pPr marL="800100" lvl="1" indent="-342900">
              <a:buAutoNum type="arabicPeriod"/>
            </a:pPr>
            <a:r>
              <a:rPr lang="nl-NL" sz="1400" dirty="0" smtClean="0">
                <a:solidFill>
                  <a:srgbClr val="000000"/>
                </a:solidFill>
              </a:rPr>
              <a:t>in de basis-GGZ </a:t>
            </a:r>
          </a:p>
          <a:p>
            <a:pPr marL="800100" lvl="1" indent="-342900">
              <a:buAutoNum type="arabicPeriod"/>
            </a:pPr>
            <a:r>
              <a:rPr lang="nl-NL" sz="1400" dirty="0" smtClean="0">
                <a:solidFill>
                  <a:srgbClr val="000000"/>
                </a:solidFill>
              </a:rPr>
              <a:t>jeugdhulp (bij beginnende eetproblemen licht/matig)</a:t>
            </a:r>
          </a:p>
          <a:p>
            <a:pPr lvl="1"/>
            <a:r>
              <a:rPr lang="nl-NL" sz="1400" dirty="0" smtClean="0">
                <a:solidFill>
                  <a:srgbClr val="000000"/>
                </a:solidFill>
              </a:rPr>
              <a:t>waarin ook aandacht is voor de vraag wanneer het snel en direct nodig is door te verwijzen naar de GGZ en kinderarts (ontwikkeling van gezamenlijk start-inventarisatiegesprek en triage per jeugdhulpregio). </a:t>
            </a:r>
            <a:endParaRPr lang="nl-NL" sz="1400" dirty="0">
              <a:solidFill>
                <a:srgbClr val="000000"/>
              </a:solidFill>
            </a:endParaRPr>
          </a:p>
        </p:txBody>
      </p:sp>
    </p:spTree>
    <p:extLst>
      <p:ext uri="{BB962C8B-B14F-4D97-AF65-F5344CB8AC3E}">
        <p14:creationId xmlns:p14="http://schemas.microsoft.com/office/powerpoint/2010/main" val="1775729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D056AA0-74DD-4034-BF91-72B79374FF4E}" type="slidenum">
              <a:rPr lang="nl-NL" smtClean="0"/>
              <a:pPr/>
              <a:t>16</a:t>
            </a:fld>
            <a:endParaRPr lang="nl-NL"/>
          </a:p>
        </p:txBody>
      </p:sp>
      <p:sp>
        <p:nvSpPr>
          <p:cNvPr id="4" name="Titel 1">
            <a:extLst>
              <a:ext uri="{FF2B5EF4-FFF2-40B4-BE49-F238E27FC236}">
                <a16:creationId xmlns:a16="http://schemas.microsoft.com/office/drawing/2014/main" id="{002D8A02-CBBE-4D40-AAE5-BFAD0844F26D}"/>
              </a:ext>
            </a:extLst>
          </p:cNvPr>
          <p:cNvSpPr txBox="1">
            <a:spLocks/>
          </p:cNvSpPr>
          <p:nvPr/>
        </p:nvSpPr>
        <p:spPr>
          <a:xfrm>
            <a:off x="1241167" y="265768"/>
            <a:ext cx="7227919" cy="982616"/>
          </a:xfrm>
          <a:prstGeom prst="rect">
            <a:avLst/>
          </a:prstGeom>
        </p:spPr>
        <p:txBody>
          <a:bodyPr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0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Impuls Ervaringsdeskundigheid</a:t>
            </a:r>
            <a:r>
              <a:rPr kumimoji="0" lang="nl-NL" sz="4000" b="0" i="0" u="none" strike="noStrike" kern="1200" cap="none" spc="0" normalizeH="0" noProof="0" dirty="0" smtClean="0">
                <a:ln>
                  <a:noFill/>
                </a:ln>
                <a:solidFill>
                  <a:schemeClr val="accent5">
                    <a:lumMod val="75000"/>
                  </a:schemeClr>
                </a:solidFill>
                <a:effectLst/>
                <a:uLnTx/>
                <a:uFillTx/>
                <a:latin typeface="Gill Sans Ultra Bold Condensed" pitchFamily="34" charset="0"/>
                <a:ea typeface="+mj-ea"/>
                <a:cs typeface="+mj-cs"/>
              </a:rPr>
              <a:t> 2024</a:t>
            </a:r>
            <a:endParaRPr kumimoji="0" lang="nl-NL" sz="40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
        <p:nvSpPr>
          <p:cNvPr id="3" name="Rechthoek 2"/>
          <p:cNvSpPr/>
          <p:nvPr/>
        </p:nvSpPr>
        <p:spPr>
          <a:xfrm>
            <a:off x="293914" y="1248384"/>
            <a:ext cx="6145243" cy="4832092"/>
          </a:xfrm>
          <a:prstGeom prst="rect">
            <a:avLst/>
          </a:prstGeom>
        </p:spPr>
        <p:txBody>
          <a:bodyPr wrap="square">
            <a:spAutoFit/>
          </a:bodyPr>
          <a:lstStyle/>
          <a:p>
            <a:pPr marL="342900" lvl="0" indent="-342900">
              <a:spcAft>
                <a:spcPts val="0"/>
              </a:spcAft>
              <a:buFont typeface="+mj-lt"/>
              <a:buAutoNum type="arabicPeriod"/>
            </a:pPr>
            <a:r>
              <a:rPr lang="nl-NL" sz="1400" dirty="0">
                <a:latin typeface="Calibri" panose="020F0502020204030204" pitchFamily="34" charset="0"/>
                <a:ea typeface="Times New Roman" panose="02020603050405020304" pitchFamily="18" charset="0"/>
                <a:cs typeface="Times New Roman" panose="02020603050405020304" pitchFamily="18" charset="0"/>
              </a:rPr>
              <a:t>Financiering van de </a:t>
            </a:r>
            <a:r>
              <a:rPr lang="nl-NL" sz="1400" b="1" dirty="0">
                <a:latin typeface="Calibri" panose="020F0502020204030204" pitchFamily="34" charset="0"/>
                <a:ea typeface="Times New Roman" panose="02020603050405020304" pitchFamily="18" charset="0"/>
                <a:cs typeface="Times New Roman" panose="02020603050405020304" pitchFamily="18" charset="0"/>
              </a:rPr>
              <a:t>platforms</a:t>
            </a:r>
            <a:r>
              <a:rPr lang="nl-NL" sz="1400" dirty="0">
                <a:latin typeface="Calibri" panose="020F0502020204030204" pitchFamily="34" charset="0"/>
                <a:ea typeface="Times New Roman" panose="02020603050405020304" pitchFamily="18" charset="0"/>
                <a:cs typeface="Times New Roman" panose="02020603050405020304" pitchFamily="18" charset="0"/>
              </a:rPr>
              <a:t> voor ervaringsdeskundigheid zodat er een dekkend en professioneel Gelders Netwerk Ervaringsdeskundigheid gaat ontstaan. </a:t>
            </a:r>
            <a:endParaRPr lang="nl-NL" sz="14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nl-NL" sz="1400" dirty="0" smtClean="0">
                <a:latin typeface="Calibri" panose="020F0502020204030204" pitchFamily="34" charset="0"/>
                <a:ea typeface="Times New Roman" panose="02020603050405020304" pitchFamily="18" charset="0"/>
                <a:cs typeface="Times New Roman" panose="02020603050405020304" pitchFamily="18" charset="0"/>
              </a:rPr>
              <a:t>Inzet van </a:t>
            </a:r>
            <a:r>
              <a:rPr lang="nl-NL" sz="1400" b="1" dirty="0" smtClean="0">
                <a:latin typeface="Calibri" panose="020F0502020204030204" pitchFamily="34" charset="0"/>
                <a:ea typeface="Times New Roman" panose="02020603050405020304" pitchFamily="18" charset="0"/>
                <a:cs typeface="Times New Roman" panose="02020603050405020304" pitchFamily="18" charset="0"/>
              </a:rPr>
              <a:t>ervaringsdeskundigheid in alle BOEG activiteiten</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spcAft>
                <a:spcPts val="0"/>
              </a:spcAft>
              <a:buFont typeface="+mj-lt"/>
              <a:buAutoNum type="arabicPeriod"/>
            </a:pPr>
            <a:r>
              <a:rPr lang="nl-NL" sz="1400" dirty="0" smtClean="0">
                <a:latin typeface="Calibri" panose="020F0502020204030204" pitchFamily="34" charset="0"/>
                <a:ea typeface="Times New Roman" panose="02020603050405020304" pitchFamily="18" charset="0"/>
                <a:cs typeface="Times New Roman" panose="02020603050405020304" pitchFamily="18" charset="0"/>
              </a:rPr>
              <a:t>Aanjagen van </a:t>
            </a:r>
            <a:r>
              <a:rPr lang="nl-NL" sz="1400" b="1" dirty="0" smtClean="0">
                <a:latin typeface="Calibri" panose="020F0502020204030204" pitchFamily="34" charset="0"/>
                <a:ea typeface="Times New Roman" panose="02020603050405020304" pitchFamily="18" charset="0"/>
                <a:cs typeface="Times New Roman" panose="02020603050405020304" pitchFamily="18" charset="0"/>
              </a:rPr>
              <a:t>inzet van ervaringsdeskundigheid in de 7 jeugdregio’s </a:t>
            </a:r>
            <a:r>
              <a:rPr lang="nl-NL" sz="1400" dirty="0" err="1" smtClean="0">
                <a:latin typeface="Calibri" panose="020F0502020204030204" pitchFamily="34" charset="0"/>
                <a:ea typeface="Times New Roman" panose="02020603050405020304" pitchFamily="18" charset="0"/>
                <a:cs typeface="Times New Roman" panose="02020603050405020304" pitchFamily="18" charset="0"/>
              </a:rPr>
              <a:t>oa</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 in de </a:t>
            </a:r>
            <a:r>
              <a:rPr lang="nl-NL" sz="1400" dirty="0" err="1" smtClean="0">
                <a:latin typeface="Calibri" panose="020F0502020204030204" pitchFamily="34" charset="0"/>
                <a:ea typeface="Times New Roman" panose="02020603050405020304" pitchFamily="18" charset="0"/>
                <a:cs typeface="Times New Roman" panose="02020603050405020304" pitchFamily="18" charset="0"/>
              </a:rPr>
              <a:t>RET’s</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 beleid, lokale team door kennisverspreiding naar de regio’s </a:t>
            </a:r>
            <a:r>
              <a:rPr lang="nl-NL" sz="1400" dirty="0" err="1" smtClean="0">
                <a:latin typeface="Calibri" panose="020F0502020204030204" pitchFamily="34" charset="0"/>
                <a:ea typeface="Times New Roman" panose="02020603050405020304" pitchFamily="18" charset="0"/>
                <a:cs typeface="Times New Roman" panose="02020603050405020304" pitchFamily="18" charset="0"/>
              </a:rPr>
              <a:t>oa</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 met rapport Inzichten in theorie en praktijk en uitwisseling tussen de ambassadeurs van de regio’s. </a:t>
            </a:r>
          </a:p>
          <a:p>
            <a:pPr marL="342900" lvl="0" indent="-342900">
              <a:spcAft>
                <a:spcPts val="0"/>
              </a:spcAft>
              <a:buFont typeface="+mj-lt"/>
              <a:buAutoNum type="arabicPeriod"/>
            </a:pPr>
            <a:r>
              <a:rPr lang="nl-NL" sz="1400" dirty="0" smtClean="0">
                <a:latin typeface="Calibri" panose="020F0502020204030204" pitchFamily="34" charset="0"/>
                <a:ea typeface="Times New Roman" panose="02020603050405020304" pitchFamily="18" charset="0"/>
                <a:cs typeface="Times New Roman" panose="02020603050405020304" pitchFamily="18" charset="0"/>
              </a:rPr>
              <a:t>Investeren </a:t>
            </a:r>
            <a:r>
              <a:rPr lang="nl-NL" sz="1400" dirty="0">
                <a:latin typeface="Calibri" panose="020F0502020204030204" pitchFamily="34" charset="0"/>
                <a:ea typeface="Times New Roman" panose="02020603050405020304" pitchFamily="18" charset="0"/>
                <a:cs typeface="Times New Roman" panose="02020603050405020304" pitchFamily="18" charset="0"/>
              </a:rPr>
              <a:t>in </a:t>
            </a:r>
            <a:r>
              <a:rPr lang="nl-NL" sz="1400" b="1" dirty="0">
                <a:latin typeface="Calibri" panose="020F0502020204030204" pitchFamily="34" charset="0"/>
                <a:ea typeface="Times New Roman" panose="02020603050405020304" pitchFamily="18" charset="0"/>
                <a:cs typeface="Times New Roman" panose="02020603050405020304" pitchFamily="18" charset="0"/>
              </a:rPr>
              <a:t>professionalisering </a:t>
            </a:r>
            <a:r>
              <a:rPr lang="nl-NL" sz="1400" dirty="0">
                <a:latin typeface="Calibri" panose="020F0502020204030204" pitchFamily="34" charset="0"/>
                <a:ea typeface="Times New Roman" panose="02020603050405020304" pitchFamily="18" charset="0"/>
                <a:cs typeface="Times New Roman" panose="02020603050405020304" pitchFamily="18" charset="0"/>
              </a:rPr>
              <a:t>van de ervaringsdeskundige inzet. Het gaat bijvoorbeeld om:</a:t>
            </a:r>
          </a:p>
          <a:p>
            <a:pPr marL="742950" lvl="1" indent="-285750">
              <a:spcAft>
                <a:spcPts val="0"/>
              </a:spcAft>
              <a:buFont typeface="+mj-lt"/>
              <a:buAutoNum type="alphaLcPeriod"/>
            </a:pPr>
            <a:r>
              <a:rPr lang="nl-NL" sz="1400" dirty="0" err="1" smtClean="0">
                <a:latin typeface="Calibri" panose="020F0502020204030204" pitchFamily="34" charset="0"/>
                <a:ea typeface="Times New Roman" panose="02020603050405020304" pitchFamily="18" charset="0"/>
                <a:cs typeface="Times New Roman" panose="02020603050405020304" pitchFamily="18" charset="0"/>
              </a:rPr>
              <a:t>Skillspaspoort</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 en vergoedingsstructuur ervaringsdeskundigheid ontwikkelen</a:t>
            </a:r>
          </a:p>
          <a:p>
            <a:pPr marL="742950" lvl="1" indent="-285750">
              <a:spcAft>
                <a:spcPts val="0"/>
              </a:spcAft>
              <a:buFont typeface="+mj-lt"/>
              <a:buAutoNum type="alphaLcPeriod"/>
            </a:pPr>
            <a:r>
              <a:rPr lang="nl-NL" sz="1400" dirty="0" smtClean="0">
                <a:latin typeface="Calibri" panose="020F0502020204030204" pitchFamily="34" charset="0"/>
                <a:ea typeface="Times New Roman" panose="02020603050405020304" pitchFamily="18" charset="0"/>
                <a:cs typeface="Times New Roman" panose="02020603050405020304" pitchFamily="18" charset="0"/>
              </a:rPr>
              <a:t>Platforms professionaliseren in de training en coaching van de ervaringsdeskundigen en in hun PR en offertes. </a:t>
            </a:r>
            <a:endParaRPr lang="nl-NL" sz="14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spcAft>
                <a:spcPts val="0"/>
              </a:spcAft>
              <a:buFont typeface="+mj-lt"/>
              <a:buAutoNum type="alphaLcPeriod"/>
            </a:pPr>
            <a:r>
              <a:rPr lang="nl-NL" sz="1400" dirty="0" smtClean="0">
                <a:latin typeface="Calibri" panose="020F0502020204030204" pitchFamily="34" charset="0"/>
                <a:ea typeface="Times New Roman" panose="02020603050405020304" pitchFamily="18" charset="0"/>
                <a:cs typeface="Times New Roman" panose="02020603050405020304" pitchFamily="18" charset="0"/>
              </a:rPr>
              <a:t>Systematisch </a:t>
            </a:r>
            <a:r>
              <a:rPr lang="nl-NL" sz="1400" dirty="0">
                <a:latin typeface="Calibri" panose="020F0502020204030204" pitchFamily="34" charset="0"/>
                <a:ea typeface="Times New Roman" panose="02020603050405020304" pitchFamily="18" charset="0"/>
                <a:cs typeface="Times New Roman" panose="02020603050405020304" pitchFamily="18" charset="0"/>
              </a:rPr>
              <a:t>leren van de inzet van ervaringsdeskundigen </a:t>
            </a:r>
            <a:r>
              <a:rPr lang="nl-NL" sz="1400" dirty="0" err="1">
                <a:latin typeface="Calibri" panose="020F0502020204030204" pitchFamily="34" charset="0"/>
                <a:ea typeface="Times New Roman" panose="02020603050405020304" pitchFamily="18" charset="0"/>
                <a:cs typeface="Times New Roman" panose="02020603050405020304" pitchFamily="18" charset="0"/>
              </a:rPr>
              <a:t>oa</a:t>
            </a:r>
            <a:r>
              <a:rPr lang="nl-NL" sz="1400" dirty="0">
                <a:latin typeface="Calibri" panose="020F0502020204030204" pitchFamily="34" charset="0"/>
                <a:ea typeface="Times New Roman" panose="02020603050405020304" pitchFamily="18" charset="0"/>
                <a:cs typeface="Times New Roman" panose="02020603050405020304" pitchFamily="18" charset="0"/>
              </a:rPr>
              <a:t> met de platforms, kennisinstituten, hogescholen en academische werkplaatsen. </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Ervaringsdeskundigheid past in het thema Gelijkwaardig Samenwerken van het netwerk Jeugdhulp Gelderland Leert door de HAN). </a:t>
            </a:r>
          </a:p>
          <a:p>
            <a:pPr marL="285750" indent="-285750">
              <a:buFont typeface="+mj-lt"/>
              <a:buAutoNum type="arabicPeriod"/>
            </a:pPr>
            <a:r>
              <a:rPr lang="en-US" sz="1400" dirty="0" smtClean="0">
                <a:latin typeface="Calibri" panose="020F0502020204030204" pitchFamily="34" charset="0"/>
                <a:ea typeface="Times New Roman" panose="02020603050405020304" pitchFamily="18" charset="0"/>
                <a:cs typeface="Times New Roman" panose="02020603050405020304" pitchFamily="18" charset="0"/>
              </a:rPr>
              <a:t>Project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inzet</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van </a:t>
            </a:r>
            <a:r>
              <a:rPr lang="en-US" sz="1400" b="1" dirty="0" err="1" smtClean="0">
                <a:latin typeface="Calibri" panose="020F0502020204030204" pitchFamily="34" charset="0"/>
                <a:ea typeface="Times New Roman" panose="02020603050405020304" pitchFamily="18" charset="0"/>
                <a:cs typeface="Times New Roman" panose="02020603050405020304" pitchFamily="18" charset="0"/>
              </a:rPr>
              <a:t>ervaringsprofessionals</a:t>
            </a:r>
            <a:r>
              <a:rPr lang="en-US" sz="1400" b="1" dirty="0" smtClean="0">
                <a:latin typeface="Calibri" panose="020F0502020204030204" pitchFamily="34" charset="0"/>
                <a:ea typeface="Times New Roman" panose="02020603050405020304" pitchFamily="18" charset="0"/>
                <a:cs typeface="Times New Roman" panose="02020603050405020304" pitchFamily="18" charset="0"/>
              </a:rPr>
              <a:t> in </a:t>
            </a:r>
            <a:r>
              <a:rPr lang="en-US" sz="1400" b="1" dirty="0" err="1" smtClean="0">
                <a:latin typeface="Calibri" panose="020F0502020204030204" pitchFamily="34" charset="0"/>
                <a:ea typeface="Times New Roman" panose="02020603050405020304" pitchFamily="18" charset="0"/>
                <a:cs typeface="Times New Roman" panose="02020603050405020304" pitchFamily="18" charset="0"/>
              </a:rPr>
              <a:t>gesloten</a:t>
            </a:r>
            <a:r>
              <a:rPr lang="en-US" sz="14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400" b="1" dirty="0" err="1" smtClean="0">
                <a:latin typeface="Calibri" panose="020F0502020204030204" pitchFamily="34" charset="0"/>
                <a:ea typeface="Times New Roman" panose="02020603050405020304" pitchFamily="18" charset="0"/>
                <a:cs typeface="Times New Roman" panose="02020603050405020304" pitchFamily="18" charset="0"/>
              </a:rPr>
              <a:t>jeugdhulp</a:t>
            </a:r>
            <a:r>
              <a:rPr lang="en-US" sz="14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Pactum</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nl-NL" sz="1400" dirty="0" err="1">
                <a:latin typeface="Calibri" panose="020F0502020204030204" pitchFamily="34" charset="0"/>
                <a:ea typeface="Times New Roman" panose="02020603050405020304" pitchFamily="18" charset="0"/>
                <a:cs typeface="Times New Roman" panose="02020603050405020304" pitchFamily="18" charset="0"/>
              </a:rPr>
              <a:t>ZonMW</a:t>
            </a:r>
            <a:r>
              <a:rPr lang="nl-NL" sz="1400" dirty="0">
                <a:latin typeface="Calibri" panose="020F0502020204030204" pitchFamily="34" charset="0"/>
                <a:ea typeface="Times New Roman" panose="02020603050405020304" pitchFamily="18" charset="0"/>
                <a:cs typeface="Times New Roman" panose="02020603050405020304" pitchFamily="18" charset="0"/>
              </a:rPr>
              <a:t> </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VIMP-subsidie voor onderzoek  </a:t>
            </a:r>
            <a:r>
              <a:rPr lang="nl-NL" sz="1400" dirty="0">
                <a:latin typeface="Calibri" panose="020F0502020204030204" pitchFamily="34" charset="0"/>
                <a:ea typeface="Times New Roman" panose="02020603050405020304" pitchFamily="18" charset="0"/>
                <a:cs typeface="Times New Roman" panose="02020603050405020304" pitchFamily="18" charset="0"/>
              </a:rPr>
              <a:t>‘Samen leren van de implementatie van ervaringswerkers in de </a:t>
            </a:r>
            <a:r>
              <a:rPr lang="nl-NL" sz="1400" dirty="0" err="1">
                <a:latin typeface="Calibri" panose="020F0502020204030204" pitchFamily="34" charset="0"/>
                <a:ea typeface="Times New Roman" panose="02020603050405020304" pitchFamily="18" charset="0"/>
                <a:cs typeface="Times New Roman" panose="02020603050405020304" pitchFamily="18" charset="0"/>
              </a:rPr>
              <a:t>JeugdzorgPlus</a:t>
            </a:r>
            <a:r>
              <a:rPr lang="nl-NL" sz="1400" dirty="0">
                <a:latin typeface="Calibri" panose="020F0502020204030204" pitchFamily="34" charset="0"/>
                <a:ea typeface="Times New Roman" panose="02020603050405020304" pitchFamily="18" charset="0"/>
                <a:cs typeface="Times New Roman" panose="02020603050405020304" pitchFamily="18" charset="0"/>
              </a:rPr>
              <a:t> en </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jeugd-Ggz’ om een </a:t>
            </a:r>
            <a:r>
              <a:rPr lang="nl-NL" sz="1400" dirty="0">
                <a:latin typeface="Calibri" panose="020F0502020204030204" pitchFamily="34" charset="0"/>
                <a:ea typeface="Times New Roman" panose="02020603050405020304" pitchFamily="18" charset="0"/>
                <a:cs typeface="Times New Roman" panose="02020603050405020304" pitchFamily="18" charset="0"/>
              </a:rPr>
              <a:t>implementatie- </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stappenplan te ontwikkelen.</a:t>
            </a:r>
          </a:p>
        </p:txBody>
      </p:sp>
      <p:pic>
        <p:nvPicPr>
          <p:cNvPr id="5" name="Afbeelding 4"/>
          <p:cNvPicPr>
            <a:picLocks noChangeAspect="1"/>
          </p:cNvPicPr>
          <p:nvPr/>
        </p:nvPicPr>
        <p:blipFill>
          <a:blip r:embed="rId2"/>
          <a:stretch>
            <a:fillRect/>
          </a:stretch>
        </p:blipFill>
        <p:spPr>
          <a:xfrm>
            <a:off x="6439157" y="2666779"/>
            <a:ext cx="2620001" cy="1860771"/>
          </a:xfrm>
          <a:prstGeom prst="rect">
            <a:avLst/>
          </a:prstGeom>
        </p:spPr>
      </p:pic>
    </p:spTree>
    <p:extLst>
      <p:ext uri="{BB962C8B-B14F-4D97-AF65-F5344CB8AC3E}">
        <p14:creationId xmlns:p14="http://schemas.microsoft.com/office/powerpoint/2010/main" val="1739846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02D8A02-CBBE-4D40-AAE5-BFAD0844F26D}"/>
              </a:ext>
            </a:extLst>
          </p:cNvPr>
          <p:cNvSpPr txBox="1">
            <a:spLocks/>
          </p:cNvSpPr>
          <p:nvPr/>
        </p:nvSpPr>
        <p:spPr>
          <a:xfrm>
            <a:off x="254643" y="265768"/>
            <a:ext cx="8715737" cy="982616"/>
          </a:xfrm>
          <a:prstGeom prst="rect">
            <a:avLst/>
          </a:prstGeom>
        </p:spPr>
        <p:txBody>
          <a:bodyPr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nl-NL" sz="32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 </a:t>
            </a:r>
            <a:r>
              <a:rPr kumimoji="0" lang="nl-NL" sz="36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Olievlek </a:t>
            </a:r>
            <a:r>
              <a:rPr lang="nl-NL" sz="3600" dirty="0" smtClean="0">
                <a:solidFill>
                  <a:schemeClr val="accent5">
                    <a:lumMod val="75000"/>
                  </a:schemeClr>
                </a:solidFill>
                <a:latin typeface="Gill Sans Ultra Bold Condensed" pitchFamily="34" charset="0"/>
                <a:ea typeface="+mj-ea"/>
                <a:cs typeface="+mj-cs"/>
              </a:rPr>
              <a:t>Verklarende Analyse 2024</a:t>
            </a:r>
            <a:endParaRPr lang="nl-NL" sz="3600" dirty="0">
              <a:solidFill>
                <a:schemeClr val="accent5">
                  <a:lumMod val="75000"/>
                </a:schemeClr>
              </a:solidFill>
              <a:latin typeface="Gill Sans Ultra Bold Condensed" pitchFamily="34" charset="0"/>
              <a:ea typeface="+mj-ea"/>
              <a:cs typeface="+mj-cs"/>
            </a:endParaRPr>
          </a:p>
        </p:txBody>
      </p:sp>
      <p:sp>
        <p:nvSpPr>
          <p:cNvPr id="8" name="Rechthoek 7"/>
          <p:cNvSpPr/>
          <p:nvPr/>
        </p:nvSpPr>
        <p:spPr>
          <a:xfrm>
            <a:off x="2460156" y="860348"/>
            <a:ext cx="3996542" cy="507831"/>
          </a:xfrm>
          <a:prstGeom prst="rect">
            <a:avLst/>
          </a:prstGeom>
        </p:spPr>
        <p:txBody>
          <a:bodyPr wrap="none">
            <a:spAutoFit/>
          </a:bodyPr>
          <a:lstStyle/>
          <a:p>
            <a:pPr lvl="0" algn="ctr">
              <a:lnSpc>
                <a:spcPct val="150000"/>
              </a:lnSpc>
              <a:spcBef>
                <a:spcPct val="0"/>
              </a:spcBef>
              <a:defRPr/>
            </a:pPr>
            <a:r>
              <a:rPr lang="nl-NL" dirty="0">
                <a:solidFill>
                  <a:schemeClr val="accent5">
                    <a:lumMod val="75000"/>
                  </a:schemeClr>
                </a:solidFill>
                <a:latin typeface="Gill Sans Ultra Bold Condensed" pitchFamily="34" charset="0"/>
                <a:ea typeface="+mj-ea"/>
                <a:cs typeface="+mj-cs"/>
              </a:rPr>
              <a:t>Verspreiden, verdiepen en verankeren</a:t>
            </a:r>
          </a:p>
        </p:txBody>
      </p:sp>
      <p:pic>
        <p:nvPicPr>
          <p:cNvPr id="24" name="Afbeelding 23" descr="Afbeelding met tekst, Lettertype, schermopname, Afdrukken&#10;&#10;Automatisch gegenereerde beschrijving">
            <a:extLst>
              <a:ext uri="{FF2B5EF4-FFF2-40B4-BE49-F238E27FC236}">
                <a16:creationId xmlns:a16="http://schemas.microsoft.com/office/drawing/2014/main" id="{1C2CE21A-7434-C34B-407E-7FF7C89EF2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943" y="1434167"/>
            <a:ext cx="7768114" cy="5189994"/>
          </a:xfrm>
          <a:prstGeom prst="rect">
            <a:avLst/>
          </a:prstGeom>
        </p:spPr>
      </p:pic>
    </p:spTree>
    <p:extLst>
      <p:ext uri="{BB962C8B-B14F-4D97-AF65-F5344CB8AC3E}">
        <p14:creationId xmlns:p14="http://schemas.microsoft.com/office/powerpoint/2010/main" val="4261645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D8DECD2-8298-FFC3-8EE3-FD3E866FDEA0}"/>
              </a:ext>
            </a:extLst>
          </p:cNvPr>
          <p:cNvSpPr>
            <a:spLocks noGrp="1"/>
          </p:cNvSpPr>
          <p:nvPr>
            <p:ph idx="1"/>
          </p:nvPr>
        </p:nvSpPr>
        <p:spPr>
          <a:xfrm>
            <a:off x="400050" y="1714501"/>
            <a:ext cx="8743950" cy="4969103"/>
          </a:xfrm>
        </p:spPr>
        <p:txBody>
          <a:bodyPr>
            <a:normAutofit/>
          </a:bodyPr>
          <a:lstStyle/>
          <a:p>
            <a:pPr marL="0" indent="0">
              <a:lnSpc>
                <a:spcPts val="1800"/>
              </a:lnSpc>
              <a:spcBef>
                <a:spcPts val="0"/>
              </a:spcBef>
              <a:spcAft>
                <a:spcPts val="450"/>
              </a:spcAft>
              <a:buNone/>
            </a:pPr>
            <a:r>
              <a:rPr lang="en-US" sz="1500" b="1" dirty="0" err="1" smtClean="0"/>
              <a:t>Als</a:t>
            </a:r>
            <a:r>
              <a:rPr lang="en-US" sz="1500" b="1" dirty="0" smtClean="0"/>
              <a:t> we </a:t>
            </a:r>
            <a:r>
              <a:rPr lang="en-US" sz="1500" b="1" dirty="0" err="1" smtClean="0"/>
              <a:t>allen</a:t>
            </a:r>
            <a:r>
              <a:rPr lang="en-US" sz="1500" b="1" dirty="0" smtClean="0"/>
              <a:t> </a:t>
            </a:r>
            <a:r>
              <a:rPr lang="en-US" sz="1500" b="1" dirty="0" err="1" smtClean="0"/>
              <a:t>goed</a:t>
            </a:r>
            <a:r>
              <a:rPr lang="en-US" sz="1500" b="1" dirty="0" smtClean="0"/>
              <a:t> </a:t>
            </a:r>
            <a:r>
              <a:rPr lang="en-US" sz="1500" b="1" dirty="0" err="1" smtClean="0"/>
              <a:t>doen</a:t>
            </a:r>
            <a:r>
              <a:rPr lang="en-US" sz="1500" b="1" dirty="0" smtClean="0"/>
              <a:t> </a:t>
            </a:r>
            <a:r>
              <a:rPr lang="en-US" sz="1500" b="1" dirty="0" err="1" smtClean="0"/>
              <a:t>dan</a:t>
            </a:r>
            <a:r>
              <a:rPr lang="en-US" sz="1500" b="1" dirty="0" smtClean="0"/>
              <a:t>….</a:t>
            </a:r>
            <a:endParaRPr lang="nl-NL" sz="1500" b="1" dirty="0" smtClean="0"/>
          </a:p>
          <a:p>
            <a:pPr marL="0" indent="0">
              <a:lnSpc>
                <a:spcPts val="1800"/>
              </a:lnSpc>
              <a:spcBef>
                <a:spcPts val="0"/>
              </a:spcBef>
              <a:spcAft>
                <a:spcPts val="450"/>
              </a:spcAft>
              <a:buNone/>
            </a:pPr>
            <a:r>
              <a:rPr lang="nl-NL" sz="1500" b="1" dirty="0" smtClean="0"/>
              <a:t>Ouders </a:t>
            </a:r>
            <a:r>
              <a:rPr lang="nl-NL" sz="1500" b="1" dirty="0"/>
              <a:t>en jeugdigen </a:t>
            </a:r>
          </a:p>
          <a:p>
            <a:pPr>
              <a:lnSpc>
                <a:spcPts val="1800"/>
              </a:lnSpc>
              <a:spcBef>
                <a:spcPts val="0"/>
              </a:spcBef>
              <a:spcAft>
                <a:spcPts val="450"/>
              </a:spcAft>
            </a:pPr>
            <a:r>
              <a:rPr lang="nl-NL" sz="1500" dirty="0"/>
              <a:t>Kunnen ouders en jeugdigen aan de hand van de VA pitchen over wat er aan de hand is en waar ze hulp bij nodig hebben</a:t>
            </a:r>
          </a:p>
          <a:p>
            <a:pPr>
              <a:lnSpc>
                <a:spcPts val="1800"/>
              </a:lnSpc>
              <a:spcBef>
                <a:spcPts val="0"/>
              </a:spcBef>
              <a:spcAft>
                <a:spcPts val="450"/>
              </a:spcAft>
            </a:pPr>
            <a:r>
              <a:rPr lang="nl-NL" sz="1500" dirty="0"/>
              <a:t>Ervaren ze dit proces als een constructieve samenwerking</a:t>
            </a:r>
          </a:p>
          <a:p>
            <a:pPr marL="0" indent="0">
              <a:lnSpc>
                <a:spcPts val="1800"/>
              </a:lnSpc>
              <a:spcBef>
                <a:spcPts val="0"/>
              </a:spcBef>
              <a:spcAft>
                <a:spcPts val="450"/>
              </a:spcAft>
              <a:buNone/>
            </a:pPr>
            <a:r>
              <a:rPr lang="nl-NL" sz="1500" b="1" dirty="0"/>
              <a:t>Professionals</a:t>
            </a:r>
          </a:p>
          <a:p>
            <a:pPr>
              <a:lnSpc>
                <a:spcPts val="1800"/>
              </a:lnSpc>
              <a:spcBef>
                <a:spcPts val="0"/>
              </a:spcBef>
              <a:spcAft>
                <a:spcPts val="450"/>
              </a:spcAft>
            </a:pPr>
            <a:r>
              <a:rPr lang="nl-NL" sz="1500" dirty="0"/>
              <a:t>Maken professionals </a:t>
            </a:r>
            <a:r>
              <a:rPr lang="nl-NL" sz="1500" b="1" dirty="0"/>
              <a:t>V</a:t>
            </a:r>
            <a:r>
              <a:rPr lang="nl-NL" sz="1500" dirty="0"/>
              <a:t>olledige, </a:t>
            </a:r>
            <a:r>
              <a:rPr lang="nl-NL" sz="1500" b="1" dirty="0"/>
              <a:t>E</a:t>
            </a:r>
            <a:r>
              <a:rPr lang="nl-NL" sz="1500" dirty="0"/>
              <a:t>conomische, </a:t>
            </a:r>
            <a:r>
              <a:rPr lang="nl-NL" sz="1500" b="1" dirty="0"/>
              <a:t>S</a:t>
            </a:r>
            <a:r>
              <a:rPr lang="nl-NL" sz="1500" dirty="0"/>
              <a:t>amenhangende en </a:t>
            </a:r>
            <a:r>
              <a:rPr lang="nl-NL" sz="1500" b="1" dirty="0"/>
              <a:t>T</a:t>
            </a:r>
            <a:r>
              <a:rPr lang="nl-NL" sz="1500" dirty="0"/>
              <a:t>oetsbaar voorspellende verklarende analyses waar logischerwijs de doelen en interventies uit voortvloeien</a:t>
            </a:r>
          </a:p>
          <a:p>
            <a:pPr marL="0" indent="0">
              <a:lnSpc>
                <a:spcPts val="1800"/>
              </a:lnSpc>
              <a:spcBef>
                <a:spcPts val="0"/>
              </a:spcBef>
              <a:spcAft>
                <a:spcPts val="450"/>
              </a:spcAft>
              <a:buNone/>
            </a:pPr>
            <a:r>
              <a:rPr lang="nl-NL" sz="1500" b="1" dirty="0"/>
              <a:t>Organisatieniveau</a:t>
            </a:r>
          </a:p>
          <a:p>
            <a:pPr>
              <a:lnSpc>
                <a:spcPts val="1800"/>
              </a:lnSpc>
              <a:spcBef>
                <a:spcPts val="0"/>
              </a:spcBef>
              <a:spcAft>
                <a:spcPts val="450"/>
              </a:spcAft>
            </a:pPr>
            <a:r>
              <a:rPr lang="nl-NL" sz="1500" dirty="0"/>
              <a:t>Weet elke medewerker welk belang de organisatie vanuit de visie en ambitie hecht aan de VA</a:t>
            </a:r>
          </a:p>
          <a:p>
            <a:pPr>
              <a:lnSpc>
                <a:spcPts val="1800"/>
              </a:lnSpc>
              <a:spcBef>
                <a:spcPts val="0"/>
              </a:spcBef>
              <a:spcAft>
                <a:spcPts val="450"/>
              </a:spcAft>
            </a:pPr>
            <a:r>
              <a:rPr lang="nl-NL" sz="1500" dirty="0"/>
              <a:t>Zijn de criteria helder die binnen de organisatie gelden voor een volledige en zorgvuldige VA </a:t>
            </a:r>
          </a:p>
          <a:p>
            <a:pPr>
              <a:lnSpc>
                <a:spcPts val="1800"/>
              </a:lnSpc>
              <a:spcBef>
                <a:spcPts val="0"/>
              </a:spcBef>
              <a:spcAft>
                <a:spcPts val="450"/>
              </a:spcAft>
            </a:pPr>
            <a:r>
              <a:rPr lang="nl-NL" sz="1500" dirty="0"/>
              <a:t>Wordt de uitwerking gefaciliteerd door het ECD, de overlegcyclus, leiderschap (‘</a:t>
            </a:r>
            <a:r>
              <a:rPr lang="nl-NL" sz="1500" dirty="0" err="1"/>
              <a:t>enabling</a:t>
            </a:r>
            <a:r>
              <a:rPr lang="nl-NL" sz="1500" dirty="0"/>
              <a:t> context’)</a:t>
            </a:r>
          </a:p>
          <a:p>
            <a:pPr>
              <a:lnSpc>
                <a:spcPts val="1800"/>
              </a:lnSpc>
              <a:spcBef>
                <a:spcPts val="0"/>
              </a:spcBef>
              <a:spcAft>
                <a:spcPts val="450"/>
              </a:spcAft>
            </a:pPr>
            <a:r>
              <a:rPr lang="nl-NL" sz="1500" dirty="0"/>
              <a:t>Is de kwaliteit geborgd in de </a:t>
            </a:r>
            <a:r>
              <a:rPr lang="nl-NL" sz="1500" dirty="0" err="1"/>
              <a:t>inservice</a:t>
            </a:r>
            <a:r>
              <a:rPr lang="nl-NL" sz="1500" dirty="0"/>
              <a:t> opleiding, ‘</a:t>
            </a:r>
            <a:r>
              <a:rPr lang="nl-NL" sz="1500" dirty="0" err="1"/>
              <a:t>onboarding</a:t>
            </a:r>
            <a:r>
              <a:rPr lang="nl-NL" sz="1500" dirty="0"/>
              <a:t>’ en inter- en supervisie</a:t>
            </a:r>
          </a:p>
          <a:p>
            <a:pPr marL="0" indent="0">
              <a:lnSpc>
                <a:spcPts val="1800"/>
              </a:lnSpc>
              <a:spcBef>
                <a:spcPts val="0"/>
              </a:spcBef>
              <a:spcAft>
                <a:spcPts val="450"/>
              </a:spcAft>
              <a:buNone/>
            </a:pPr>
            <a:r>
              <a:rPr lang="nl-NL" sz="1500" b="1" dirty="0"/>
              <a:t>Regioniveau</a:t>
            </a:r>
          </a:p>
          <a:p>
            <a:pPr>
              <a:lnSpc>
                <a:spcPts val="1800"/>
              </a:lnSpc>
              <a:spcBef>
                <a:spcPts val="0"/>
              </a:spcBef>
              <a:spcAft>
                <a:spcPts val="450"/>
              </a:spcAft>
            </a:pPr>
            <a:r>
              <a:rPr lang="nl-NL" sz="1500" dirty="0"/>
              <a:t>Is vastgelopen casuistiek beter tussen teams en organisaties te bespreken</a:t>
            </a:r>
          </a:p>
          <a:p>
            <a:pPr>
              <a:lnSpc>
                <a:spcPts val="1800"/>
              </a:lnSpc>
              <a:spcBef>
                <a:spcPts val="0"/>
              </a:spcBef>
              <a:spcAft>
                <a:spcPts val="450"/>
              </a:spcAft>
            </a:pPr>
            <a:r>
              <a:rPr lang="nl-NL" sz="1500" dirty="0"/>
              <a:t>Bevordert de eenheid van taal en werkwijze het regionaal werkgeverschap</a:t>
            </a:r>
          </a:p>
        </p:txBody>
      </p:sp>
      <p:sp>
        <p:nvSpPr>
          <p:cNvPr id="4" name="Rechthoek 3"/>
          <p:cNvSpPr/>
          <p:nvPr/>
        </p:nvSpPr>
        <p:spPr>
          <a:xfrm>
            <a:off x="1041150" y="466245"/>
            <a:ext cx="7306807" cy="745589"/>
          </a:xfrm>
          <a:prstGeom prst="rect">
            <a:avLst/>
          </a:prstGeom>
        </p:spPr>
        <p:txBody>
          <a:bodyPr wrap="none">
            <a:spAutoFit/>
          </a:bodyPr>
          <a:lstStyle/>
          <a:p>
            <a:pPr lvl="0" algn="ctr">
              <a:lnSpc>
                <a:spcPct val="150000"/>
              </a:lnSpc>
              <a:spcBef>
                <a:spcPct val="0"/>
              </a:spcBef>
              <a:defRPr/>
            </a:pPr>
            <a:r>
              <a:rPr lang="nl-NL" sz="3200" dirty="0" smtClean="0">
                <a:solidFill>
                  <a:schemeClr val="accent5">
                    <a:lumMod val="75000"/>
                  </a:schemeClr>
                </a:solidFill>
                <a:latin typeface="Gill Sans Ultra Bold Condensed" pitchFamily="34" charset="0"/>
              </a:rPr>
              <a:t>Doel Olievlek </a:t>
            </a:r>
            <a:r>
              <a:rPr lang="nl-NL" sz="3200" dirty="0">
                <a:solidFill>
                  <a:schemeClr val="accent5">
                    <a:lumMod val="75000"/>
                  </a:schemeClr>
                </a:solidFill>
                <a:latin typeface="Gill Sans Ultra Bold Condensed" pitchFamily="34" charset="0"/>
              </a:rPr>
              <a:t>Verklarende Analyse 2024</a:t>
            </a:r>
          </a:p>
        </p:txBody>
      </p:sp>
    </p:spTree>
    <p:extLst>
      <p:ext uri="{BB962C8B-B14F-4D97-AF65-F5344CB8AC3E}">
        <p14:creationId xmlns:p14="http://schemas.microsoft.com/office/powerpoint/2010/main" val="266687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D056AA0-74DD-4034-BF91-72B79374FF4E}" type="slidenum">
              <a:rPr lang="nl-NL" smtClean="0"/>
              <a:pPr/>
              <a:t>19</a:t>
            </a:fld>
            <a:endParaRPr lang="nl-NL"/>
          </a:p>
        </p:txBody>
      </p:sp>
      <p:pic>
        <p:nvPicPr>
          <p:cNvPr id="4" name="Afbeelding 3"/>
          <p:cNvPicPr>
            <a:picLocks noChangeAspect="1"/>
          </p:cNvPicPr>
          <p:nvPr/>
        </p:nvPicPr>
        <p:blipFill>
          <a:blip r:embed="rId2"/>
          <a:stretch>
            <a:fillRect/>
          </a:stretch>
        </p:blipFill>
        <p:spPr>
          <a:xfrm>
            <a:off x="650252" y="906299"/>
            <a:ext cx="4198197" cy="4382139"/>
          </a:xfrm>
          <a:prstGeom prst="rect">
            <a:avLst/>
          </a:prstGeom>
        </p:spPr>
      </p:pic>
      <p:sp>
        <p:nvSpPr>
          <p:cNvPr id="5" name="Rechthoek 4"/>
          <p:cNvSpPr/>
          <p:nvPr/>
        </p:nvSpPr>
        <p:spPr>
          <a:xfrm>
            <a:off x="546562" y="177361"/>
            <a:ext cx="7334445" cy="663900"/>
          </a:xfrm>
          <a:prstGeom prst="rect">
            <a:avLst/>
          </a:prstGeom>
        </p:spPr>
        <p:txBody>
          <a:bodyPr wrap="none">
            <a:spAutoFit/>
          </a:bodyPr>
          <a:lstStyle/>
          <a:p>
            <a:pPr lvl="0" algn="ctr">
              <a:lnSpc>
                <a:spcPct val="150000"/>
              </a:lnSpc>
              <a:spcBef>
                <a:spcPct val="0"/>
              </a:spcBef>
              <a:defRPr/>
            </a:pPr>
            <a:r>
              <a:rPr lang="nl-NL" sz="2800" dirty="0" smtClean="0">
                <a:solidFill>
                  <a:schemeClr val="accent5">
                    <a:lumMod val="75000"/>
                  </a:schemeClr>
                </a:solidFill>
                <a:latin typeface="Gill Sans Ultra Bold Condensed" pitchFamily="34" charset="0"/>
              </a:rPr>
              <a:t>Werkwijze Olievlek </a:t>
            </a:r>
            <a:r>
              <a:rPr lang="nl-NL" sz="2800" dirty="0">
                <a:solidFill>
                  <a:schemeClr val="accent5">
                    <a:lumMod val="75000"/>
                  </a:schemeClr>
                </a:solidFill>
                <a:latin typeface="Gill Sans Ultra Bold Condensed" pitchFamily="34" charset="0"/>
              </a:rPr>
              <a:t>Verklarende Analyse 2024</a:t>
            </a:r>
          </a:p>
        </p:txBody>
      </p:sp>
      <p:sp>
        <p:nvSpPr>
          <p:cNvPr id="6" name="Tekstvak 5"/>
          <p:cNvSpPr txBox="1"/>
          <p:nvPr/>
        </p:nvSpPr>
        <p:spPr>
          <a:xfrm>
            <a:off x="4454217" y="3835497"/>
            <a:ext cx="4090016" cy="2585323"/>
          </a:xfrm>
          <a:prstGeom prst="rect">
            <a:avLst/>
          </a:prstGeom>
          <a:noFill/>
        </p:spPr>
        <p:txBody>
          <a:bodyPr wrap="square" rtlCol="0">
            <a:spAutoFit/>
          </a:bodyPr>
          <a:lstStyle/>
          <a:p>
            <a:r>
              <a:rPr lang="en-US" dirty="0" err="1" smtClean="0"/>
              <a:t>Uitvoering</a:t>
            </a:r>
            <a:r>
              <a:rPr lang="en-US" dirty="0" smtClean="0"/>
              <a:t> door Bureau Peers en </a:t>
            </a:r>
          </a:p>
          <a:p>
            <a:r>
              <a:rPr lang="nl-NL" dirty="0" smtClean="0"/>
              <a:t>Academie </a:t>
            </a:r>
            <a:r>
              <a:rPr lang="nl-NL" dirty="0"/>
              <a:t>Mens &amp; Maatschappij </a:t>
            </a:r>
          </a:p>
          <a:p>
            <a:r>
              <a:rPr lang="nl-NL" dirty="0"/>
              <a:t>Leven Lang Ontwikkelen, </a:t>
            </a:r>
            <a:r>
              <a:rPr lang="nl-NL" dirty="0" smtClean="0"/>
              <a:t>post-hbo</a:t>
            </a:r>
          </a:p>
          <a:p>
            <a:endParaRPr lang="nl-NL" dirty="0"/>
          </a:p>
          <a:p>
            <a:endParaRPr lang="nl-NL" dirty="0" smtClean="0"/>
          </a:p>
          <a:p>
            <a:r>
              <a:rPr lang="nl-NL" dirty="0" smtClean="0"/>
              <a:t>Daarnaast ook subsidie voor Olievlek VA in Noord-Veluwe, hebben ander model maar uitwisselen over implementatie.</a:t>
            </a:r>
          </a:p>
          <a:p>
            <a:r>
              <a:rPr lang="nl-NL" dirty="0" smtClean="0"/>
              <a:t> </a:t>
            </a:r>
            <a:endParaRPr lang="nl-NL" dirty="0"/>
          </a:p>
        </p:txBody>
      </p:sp>
    </p:spTree>
    <p:extLst>
      <p:ext uri="{BB962C8B-B14F-4D97-AF65-F5344CB8AC3E}">
        <p14:creationId xmlns:p14="http://schemas.microsoft.com/office/powerpoint/2010/main" val="29132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Kader.png"/>
          <p:cNvPicPr>
            <a:picLocks noChangeAspect="1"/>
          </p:cNvPicPr>
          <p:nvPr/>
        </p:nvPicPr>
        <p:blipFill>
          <a:blip r:embed="rId3" cstate="print"/>
          <a:stretch>
            <a:fillRect/>
          </a:stretch>
        </p:blipFill>
        <p:spPr>
          <a:xfrm rot="21373542" flipV="1">
            <a:off x="6141235" y="2002001"/>
            <a:ext cx="2756985" cy="1921344"/>
          </a:xfrm>
          <a:prstGeom prst="rect">
            <a:avLst/>
          </a:prstGeom>
        </p:spPr>
      </p:pic>
      <p:pic>
        <p:nvPicPr>
          <p:cNvPr id="18" name="Afbeelding 17" descr="Kader.png"/>
          <p:cNvPicPr>
            <a:picLocks noChangeAspect="1"/>
          </p:cNvPicPr>
          <p:nvPr/>
        </p:nvPicPr>
        <p:blipFill>
          <a:blip r:embed="rId3" cstate="print"/>
          <a:stretch>
            <a:fillRect/>
          </a:stretch>
        </p:blipFill>
        <p:spPr>
          <a:xfrm rot="436594">
            <a:off x="3341844" y="2159678"/>
            <a:ext cx="2880320" cy="2007296"/>
          </a:xfrm>
          <a:prstGeom prst="rect">
            <a:avLst/>
          </a:prstGeom>
        </p:spPr>
      </p:pic>
      <p:pic>
        <p:nvPicPr>
          <p:cNvPr id="17" name="Afbeelding 16" descr="Kader.png"/>
          <p:cNvPicPr>
            <a:picLocks noChangeAspect="1"/>
          </p:cNvPicPr>
          <p:nvPr/>
        </p:nvPicPr>
        <p:blipFill>
          <a:blip r:embed="rId3" cstate="print"/>
          <a:stretch>
            <a:fillRect/>
          </a:stretch>
        </p:blipFill>
        <p:spPr>
          <a:xfrm>
            <a:off x="679050" y="2008223"/>
            <a:ext cx="2756985" cy="1921344"/>
          </a:xfrm>
          <a:prstGeom prst="rect">
            <a:avLst/>
          </a:prstGeom>
        </p:spPr>
      </p:pic>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oorspronkelijke opdracht van VWS en VNG</a:t>
            </a:r>
          </a:p>
        </p:txBody>
      </p:sp>
      <p:sp>
        <p:nvSpPr>
          <p:cNvPr id="3" name="Rechthoek 2"/>
          <p:cNvSpPr/>
          <p:nvPr/>
        </p:nvSpPr>
        <p:spPr>
          <a:xfrm>
            <a:off x="899592" y="1365173"/>
            <a:ext cx="7344816" cy="307777"/>
          </a:xfrm>
          <a:prstGeom prst="rect">
            <a:avLst/>
          </a:prstGeom>
        </p:spPr>
        <p:txBody>
          <a:bodyPr wrap="square">
            <a:spAutoFit/>
          </a:bodyPr>
          <a:lstStyle/>
          <a:p>
            <a:pPr algn="ctr"/>
            <a:r>
              <a:rPr lang="nl-NL" sz="1400" dirty="0">
                <a:ea typeface="Times New Roman" panose="02020603050405020304" pitchFamily="18" charset="0"/>
                <a:cs typeface="Arial" panose="020B0604020202020204" pitchFamily="34" charset="0"/>
              </a:rPr>
              <a:t>Realiseer een </a:t>
            </a:r>
            <a:r>
              <a:rPr lang="nl-NL" sz="1400" dirty="0">
                <a:latin typeface="Segoe UI Black" pitchFamily="34" charset="0"/>
                <a:ea typeface="Segoe UI Black" pitchFamily="34" charset="0"/>
                <a:cs typeface="Arial" panose="020B0604020202020204" pitchFamily="34" charset="0"/>
              </a:rPr>
              <a:t>bovenregionaal expertisenetwerk </a:t>
            </a:r>
            <a:r>
              <a:rPr lang="nl-NL" sz="1400" dirty="0" smtClean="0">
                <a:ea typeface="Times New Roman" panose="02020603050405020304" pitchFamily="18" charset="0"/>
                <a:cs typeface="Arial" panose="020B0604020202020204" pitchFamily="34" charset="0"/>
              </a:rPr>
              <a:t>met 3 functies</a:t>
            </a:r>
            <a:endParaRPr lang="nl-NL" sz="1400" dirty="0"/>
          </a:p>
        </p:txBody>
      </p:sp>
      <p:sp>
        <p:nvSpPr>
          <p:cNvPr id="7" name="Rechthoek 6"/>
          <p:cNvSpPr/>
          <p:nvPr/>
        </p:nvSpPr>
        <p:spPr>
          <a:xfrm>
            <a:off x="821564" y="3353503"/>
            <a:ext cx="302433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Consultatie en advies</a:t>
            </a:r>
          </a:p>
        </p:txBody>
      </p:sp>
      <p:grpSp>
        <p:nvGrpSpPr>
          <p:cNvPr id="8" name="Groep 7"/>
          <p:cNvGrpSpPr/>
          <p:nvPr/>
        </p:nvGrpSpPr>
        <p:grpSpPr>
          <a:xfrm>
            <a:off x="3269836" y="2512861"/>
            <a:ext cx="2952328" cy="1148419"/>
            <a:chOff x="3203848" y="5180646"/>
            <a:chExt cx="2952328" cy="1148419"/>
          </a:xfrm>
        </p:grpSpPr>
        <p:pic>
          <p:nvPicPr>
            <p:cNvPr id="16" name="Afbeelding 15" descr="Organiseren van zorg.png"/>
            <p:cNvPicPr>
              <a:picLocks noChangeAspect="1"/>
            </p:cNvPicPr>
            <p:nvPr/>
          </p:nvPicPr>
          <p:blipFill>
            <a:blip r:embed="rId4" cstate="print"/>
            <a:stretch>
              <a:fillRect/>
            </a:stretch>
          </p:blipFill>
          <p:spPr>
            <a:xfrm>
              <a:off x="3675701" y="5180646"/>
              <a:ext cx="1792599" cy="1128674"/>
            </a:xfrm>
            <a:prstGeom prst="rect">
              <a:avLst/>
            </a:prstGeom>
          </p:spPr>
        </p:pic>
        <p:sp>
          <p:nvSpPr>
            <p:cNvPr id="9" name="Rechthoek 8"/>
            <p:cNvSpPr/>
            <p:nvPr/>
          </p:nvSpPr>
          <p:spPr>
            <a:xfrm>
              <a:off x="3203848" y="6021288"/>
              <a:ext cx="2952328" cy="307777"/>
            </a:xfrm>
            <a:prstGeom prst="rect">
              <a:avLst/>
            </a:prstGeom>
          </p:spPr>
          <p:txBody>
            <a:bodyPr wrap="square">
              <a:spAutoFit/>
            </a:bodyPr>
            <a:lstStyle/>
            <a:p>
              <a:pPr algn="ctr"/>
              <a:r>
                <a:rPr lang="nl-NL" sz="1400" dirty="0">
                  <a:latin typeface="Segoe UI Black" pitchFamily="34" charset="0"/>
                  <a:ea typeface="Segoe UI Black" pitchFamily="34" charset="0"/>
                  <a:cs typeface="Arial" panose="020B0604020202020204" pitchFamily="34" charset="0"/>
                </a:rPr>
                <a:t>Organiseren van zorg</a:t>
              </a:r>
            </a:p>
          </p:txBody>
        </p:sp>
      </p:grpSp>
      <p:sp>
        <p:nvSpPr>
          <p:cNvPr id="10" name="Rechthoek 9"/>
          <p:cNvSpPr/>
          <p:nvPr/>
        </p:nvSpPr>
        <p:spPr>
          <a:xfrm>
            <a:off x="6294172" y="3353503"/>
            <a:ext cx="2448272"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Kennisontwikkeling</a:t>
            </a:r>
          </a:p>
        </p:txBody>
      </p:sp>
      <p:pic>
        <p:nvPicPr>
          <p:cNvPr id="14" name="Afbeelding 13" descr="Consultatie en advies.png"/>
          <p:cNvPicPr>
            <a:picLocks noChangeAspect="1"/>
          </p:cNvPicPr>
          <p:nvPr/>
        </p:nvPicPr>
        <p:blipFill>
          <a:blip r:embed="rId5" cstate="print"/>
          <a:stretch>
            <a:fillRect/>
          </a:stretch>
        </p:blipFill>
        <p:spPr>
          <a:xfrm>
            <a:off x="1148040" y="2489407"/>
            <a:ext cx="1977780" cy="809678"/>
          </a:xfrm>
          <a:prstGeom prst="rect">
            <a:avLst/>
          </a:prstGeom>
        </p:spPr>
      </p:pic>
      <p:pic>
        <p:nvPicPr>
          <p:cNvPr id="15" name="Afbeelding 14" descr="Kennisontwikkeling.png"/>
          <p:cNvPicPr>
            <a:picLocks noChangeAspect="1"/>
          </p:cNvPicPr>
          <p:nvPr/>
        </p:nvPicPr>
        <p:blipFill>
          <a:blip r:embed="rId6" cstate="print"/>
          <a:stretch>
            <a:fillRect/>
          </a:stretch>
        </p:blipFill>
        <p:spPr>
          <a:xfrm>
            <a:off x="6726220" y="2280919"/>
            <a:ext cx="1080120" cy="1072584"/>
          </a:xfrm>
          <a:prstGeom prst="rect">
            <a:avLst/>
          </a:prstGeom>
        </p:spPr>
      </p:pic>
      <p:sp>
        <p:nvSpPr>
          <p:cNvPr id="6" name="Tijdelijke aanduiding voor dianummer 5">
            <a:extLst>
              <a:ext uri="{FF2B5EF4-FFF2-40B4-BE49-F238E27FC236}">
                <a16:creationId xmlns:a16="http://schemas.microsoft.com/office/drawing/2014/main" id="{C486B54F-47C7-4E1B-94F5-7A379AE2A331}"/>
              </a:ext>
            </a:extLst>
          </p:cNvPr>
          <p:cNvSpPr>
            <a:spLocks noGrp="1"/>
          </p:cNvSpPr>
          <p:nvPr>
            <p:ph type="sldNum" sz="quarter" idx="12"/>
          </p:nvPr>
        </p:nvSpPr>
        <p:spPr>
          <a:xfrm>
            <a:off x="6619188" y="3688565"/>
            <a:ext cx="2133600" cy="365125"/>
          </a:xfrm>
        </p:spPr>
        <p:txBody>
          <a:bodyPr/>
          <a:lstStyle/>
          <a:p>
            <a:fld id="{1D056AA0-74DD-4034-BF91-72B79374FF4E}" type="slidenum">
              <a:rPr lang="nl-NL" smtClean="0"/>
              <a:pPr/>
              <a:t>2</a:t>
            </a:fld>
            <a:endParaRPr lang="nl-NL"/>
          </a:p>
        </p:txBody>
      </p:sp>
      <p:sp>
        <p:nvSpPr>
          <p:cNvPr id="4" name="Rechthoek 3"/>
          <p:cNvSpPr/>
          <p:nvPr/>
        </p:nvSpPr>
        <p:spPr>
          <a:xfrm>
            <a:off x="546755" y="4501922"/>
            <a:ext cx="8195689" cy="3170099"/>
          </a:xfrm>
          <a:prstGeom prst="rect">
            <a:avLst/>
          </a:prstGeom>
        </p:spPr>
        <p:txBody>
          <a:bodyPr wrap="square">
            <a:spAutoFit/>
          </a:bodyPr>
          <a:lstStyle/>
          <a:p>
            <a:pPr algn="ctr"/>
            <a:r>
              <a:rPr lang="nl-NL" sz="2400" dirty="0" smtClean="0">
                <a:ea typeface="Times New Roman" panose="02020603050405020304" pitchFamily="18" charset="0"/>
                <a:cs typeface="Arial" panose="020B0604020202020204" pitchFamily="34" charset="0"/>
              </a:rPr>
              <a:t>Ondersteunt bij het organiseren van passende hulp aan jeugdigen </a:t>
            </a:r>
            <a:r>
              <a:rPr lang="nl-NL" sz="2400" dirty="0">
                <a:ea typeface="Times New Roman" panose="02020603050405020304" pitchFamily="18" charset="0"/>
                <a:cs typeface="Arial" panose="020B0604020202020204" pitchFamily="34" charset="0"/>
              </a:rPr>
              <a:t>en gezinnen </a:t>
            </a:r>
            <a:r>
              <a:rPr lang="nl-NL" sz="2400" dirty="0" smtClean="0">
                <a:ea typeface="Times New Roman" panose="02020603050405020304" pitchFamily="18" charset="0"/>
                <a:cs typeface="Arial" panose="020B0604020202020204" pitchFamily="34" charset="0"/>
              </a:rPr>
              <a:t>met </a:t>
            </a:r>
            <a:r>
              <a:rPr lang="nl-NL" sz="2400" dirty="0">
                <a:ea typeface="Times New Roman" panose="02020603050405020304" pitchFamily="18" charset="0"/>
                <a:cs typeface="Arial" panose="020B0604020202020204" pitchFamily="34" charset="0"/>
              </a:rPr>
              <a:t>complexe problematiek die </a:t>
            </a:r>
            <a:r>
              <a:rPr lang="nl-NL" sz="2400" b="1" dirty="0" smtClean="0">
                <a:ea typeface="Times New Roman" panose="02020603050405020304" pitchFamily="18" charset="0"/>
                <a:cs typeface="Arial" panose="020B0604020202020204" pitchFamily="34" charset="0"/>
              </a:rPr>
              <a:t>vastlopen</a:t>
            </a:r>
            <a:r>
              <a:rPr lang="nl-NL" sz="2400" dirty="0" smtClean="0">
                <a:ea typeface="Times New Roman" panose="02020603050405020304" pitchFamily="18" charset="0"/>
                <a:cs typeface="Arial" panose="020B0604020202020204" pitchFamily="34" charset="0"/>
              </a:rPr>
              <a:t>, </a:t>
            </a:r>
          </a:p>
          <a:p>
            <a:pPr algn="ctr"/>
            <a:r>
              <a:rPr lang="nl-NL" sz="2400" b="1" dirty="0" smtClean="0">
                <a:ea typeface="Times New Roman" panose="02020603050405020304" pitchFamily="18" charset="0"/>
                <a:cs typeface="Arial" panose="020B0604020202020204" pitchFamily="34" charset="0"/>
              </a:rPr>
              <a:t>aanvullend </a:t>
            </a:r>
            <a:r>
              <a:rPr lang="nl-NL" sz="2400" dirty="0" smtClean="0">
                <a:cs typeface="Arial" panose="020B0604020202020204" pitchFamily="34" charset="0"/>
              </a:rPr>
              <a:t>op </a:t>
            </a:r>
            <a:r>
              <a:rPr lang="nl-NL" sz="2400" dirty="0">
                <a:cs typeface="Arial" panose="020B0604020202020204" pitchFamily="34" charset="0"/>
              </a:rPr>
              <a:t>de lokale- en regionale </a:t>
            </a:r>
            <a:r>
              <a:rPr lang="nl-NL" sz="2400" dirty="0" smtClean="0">
                <a:cs typeface="Arial" panose="020B0604020202020204" pitchFamily="34" charset="0"/>
              </a:rPr>
              <a:t>en landelijke-oplossingen,  </a:t>
            </a:r>
          </a:p>
          <a:p>
            <a:pPr algn="ctr"/>
            <a:r>
              <a:rPr lang="nl-NL" sz="2400" dirty="0" smtClean="0">
                <a:cs typeface="Arial" panose="020B0604020202020204" pitchFamily="34" charset="0"/>
              </a:rPr>
              <a:t>daarbij streven we naar 0 vrijheidsbeperking, 0 doorplaatsingen, 0 suïcides  </a:t>
            </a:r>
            <a:endParaRPr lang="nl-NL" sz="2400" dirty="0">
              <a:cs typeface="Arial" panose="020B0604020202020204" pitchFamily="34" charset="0"/>
            </a:endParaRPr>
          </a:p>
          <a:p>
            <a:pPr algn="ctr"/>
            <a:endParaRPr lang="nl-NL" sz="2800" dirty="0" smtClean="0">
              <a:ea typeface="Times New Roman" panose="02020603050405020304" pitchFamily="18" charset="0"/>
              <a:cs typeface="Arial" panose="020B0604020202020204" pitchFamily="34" charset="0"/>
            </a:endParaRPr>
          </a:p>
          <a:p>
            <a:pPr algn="ctr"/>
            <a:endParaRPr lang="nl-NL" sz="2800" dirty="0"/>
          </a:p>
        </p:txBody>
      </p:sp>
      <p:sp>
        <p:nvSpPr>
          <p:cNvPr id="5" name="Tekstvak 4"/>
          <p:cNvSpPr txBox="1"/>
          <p:nvPr/>
        </p:nvSpPr>
        <p:spPr>
          <a:xfrm rot="19128457">
            <a:off x="7885699" y="5059519"/>
            <a:ext cx="1107996" cy="461665"/>
          </a:xfrm>
          <a:prstGeom prst="rect">
            <a:avLst/>
          </a:prstGeom>
          <a:noFill/>
        </p:spPr>
        <p:txBody>
          <a:bodyPr wrap="none" rtlCol="0">
            <a:spAutoFit/>
          </a:bodyPr>
          <a:lstStyle/>
          <a:p>
            <a:r>
              <a:rPr lang="en-US" sz="2400" dirty="0" smtClean="0">
                <a:solidFill>
                  <a:srgbClr val="FF0000"/>
                </a:solidFill>
              </a:rPr>
              <a:t>HIATEN</a:t>
            </a:r>
            <a:endParaRPr lang="nl-NL" sz="2400" dirty="0">
              <a:solidFill>
                <a:srgbClr val="FF0000"/>
              </a:solidFill>
            </a:endParaRPr>
          </a:p>
        </p:txBody>
      </p:sp>
    </p:spTree>
    <p:extLst>
      <p:ext uri="{BB962C8B-B14F-4D97-AF65-F5344CB8AC3E}">
        <p14:creationId xmlns:p14="http://schemas.microsoft.com/office/powerpoint/2010/main" val="4044515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1">
            <a:extLst>
              <a:ext uri="{FF2B5EF4-FFF2-40B4-BE49-F238E27FC236}">
                <a16:creationId xmlns:a16="http://schemas.microsoft.com/office/drawing/2014/main" id="{002D8A02-CBBE-4D40-AAE5-BFAD0844F26D}"/>
              </a:ext>
            </a:extLst>
          </p:cNvPr>
          <p:cNvSpPr txBox="1">
            <a:spLocks/>
          </p:cNvSpPr>
          <p:nvPr/>
        </p:nvSpPr>
        <p:spPr>
          <a:xfrm>
            <a:off x="125555" y="-213418"/>
            <a:ext cx="8715737" cy="982616"/>
          </a:xfrm>
          <a:prstGeom prst="rect">
            <a:avLst/>
          </a:prstGeom>
        </p:spPr>
        <p:txBody>
          <a:bodyPr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nl-NL" sz="3600" dirty="0" smtClean="0">
                <a:solidFill>
                  <a:schemeClr val="accent5">
                    <a:lumMod val="75000"/>
                  </a:schemeClr>
                </a:solidFill>
                <a:latin typeface="Gill Sans Ultra Bold Condensed" pitchFamily="34" charset="0"/>
                <a:ea typeface="+mj-ea"/>
                <a:cs typeface="+mj-cs"/>
              </a:rPr>
              <a:t>Verwerving Essentiele Functies 2024</a:t>
            </a:r>
          </a:p>
        </p:txBody>
      </p:sp>
      <p:pic>
        <p:nvPicPr>
          <p:cNvPr id="42" name="Afbeelding 41"/>
          <p:cNvPicPr>
            <a:picLocks noChangeAspect="1"/>
          </p:cNvPicPr>
          <p:nvPr/>
        </p:nvPicPr>
        <p:blipFill>
          <a:blip r:embed="rId2"/>
          <a:stretch>
            <a:fillRect/>
          </a:stretch>
        </p:blipFill>
        <p:spPr>
          <a:xfrm>
            <a:off x="125555" y="542953"/>
            <a:ext cx="8715737" cy="6118333"/>
          </a:xfrm>
          <a:prstGeom prst="rect">
            <a:avLst/>
          </a:prstGeom>
        </p:spPr>
      </p:pic>
    </p:spTree>
    <p:extLst>
      <p:ext uri="{BB962C8B-B14F-4D97-AF65-F5344CB8AC3E}">
        <p14:creationId xmlns:p14="http://schemas.microsoft.com/office/powerpoint/2010/main" val="162409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47325-B391-8737-E8C3-0F70E67E4791}"/>
              </a:ext>
            </a:extLst>
          </p:cNvPr>
          <p:cNvSpPr>
            <a:spLocks noGrp="1"/>
          </p:cNvSpPr>
          <p:nvPr>
            <p:ph type="title"/>
          </p:nvPr>
        </p:nvSpPr>
        <p:spPr>
          <a:xfrm>
            <a:off x="628650" y="1152404"/>
            <a:ext cx="7754069" cy="699018"/>
          </a:xfrm>
        </p:spPr>
        <p:txBody>
          <a:bodyPr>
            <a:normAutofit/>
          </a:bodyPr>
          <a:lstStyle/>
          <a:p>
            <a:r>
              <a:rPr lang="nl-NL" sz="2550" b="1" dirty="0">
                <a:solidFill>
                  <a:schemeClr val="tx2"/>
                </a:solidFill>
              </a:rPr>
              <a:t>Waarom? De gezamenlijke ambitie</a:t>
            </a:r>
          </a:p>
        </p:txBody>
      </p:sp>
      <p:sp>
        <p:nvSpPr>
          <p:cNvPr id="4" name="Rechthoek: afgeronde hoeken 3">
            <a:extLst>
              <a:ext uri="{FF2B5EF4-FFF2-40B4-BE49-F238E27FC236}">
                <a16:creationId xmlns:a16="http://schemas.microsoft.com/office/drawing/2014/main" id="{3BFF28D4-738A-99E0-7A22-D5F0C87D7135}"/>
              </a:ext>
            </a:extLst>
          </p:cNvPr>
          <p:cNvSpPr/>
          <p:nvPr/>
        </p:nvSpPr>
        <p:spPr>
          <a:xfrm>
            <a:off x="628650" y="1879481"/>
            <a:ext cx="3182069" cy="3927176"/>
          </a:xfrm>
          <a:prstGeom prst="roundRect">
            <a:avLst>
              <a:gd name="adj" fmla="val 5658"/>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Er zijn nog steeds kinderen met een </a:t>
            </a: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complexe hulpvraag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die vastlopen in het systeem. </a:t>
            </a: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Het lukt niet om de hulp </a:t>
            </a: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passend te organiseren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of alleen ver weg van huis. </a:t>
            </a: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Geen enkele aanbieder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kan de benodigde hulp </a:t>
            </a: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alleen organiseren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of heeft alle benodigde expertise beschikbaar. </a:t>
            </a: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En als de expertise wel beschikbaar is, </a:t>
            </a: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verplaatsen we het kind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daarnaartoe. </a:t>
            </a: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Met soms </a:t>
            </a: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vele opeenvolgende overplaatsingen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als gevolg. </a:t>
            </a: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Als aanbieders expertise bij elkaar willen brengen, dan staan </a:t>
            </a: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(financiële) schotten </a:t>
            </a:r>
            <a:r>
              <a:rPr lang="nl-NL" sz="975"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en andere bezwaren zoals verantwoordelijkheden en vertrouwen</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 in de weg. </a:t>
            </a:r>
          </a:p>
          <a:p>
            <a:pPr algn="just"/>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r>
              <a:rPr lang="nl-NL" sz="900" b="1" i="1" dirty="0">
                <a:solidFill>
                  <a:schemeClr val="tx1"/>
                </a:solidFill>
              </a:rPr>
              <a:t>Zoals Milan van 17. Hij heeft op 24 plekken gewoond voor hij (weer) naar de gesloten jeugdzorg moet. Hij sluit zich af voor alles en iedereen en vertrouwt niemand…</a:t>
            </a:r>
            <a:endParaRPr lang="nl-NL" sz="9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nl-NL" sz="1050"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afgeronde hoeken 4">
            <a:extLst>
              <a:ext uri="{FF2B5EF4-FFF2-40B4-BE49-F238E27FC236}">
                <a16:creationId xmlns:a16="http://schemas.microsoft.com/office/drawing/2014/main" id="{EA134569-6CC9-0990-5B12-02BC6D7CB34B}"/>
              </a:ext>
            </a:extLst>
          </p:cNvPr>
          <p:cNvSpPr/>
          <p:nvPr/>
        </p:nvSpPr>
        <p:spPr>
          <a:xfrm>
            <a:off x="5200650" y="1851422"/>
            <a:ext cx="3182069" cy="3927176"/>
          </a:xfrm>
          <a:prstGeom prst="roundRect">
            <a:avLst>
              <a:gd name="adj" fmla="val 5658"/>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Geen enkele </a:t>
            </a:r>
            <a:r>
              <a:rPr lang="nl-NL" sz="975"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complexe hulpvraag loopt vast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 het systeem. </a:t>
            </a: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Het lukt om de hulp </a:t>
            </a:r>
            <a:r>
              <a:rPr lang="nl-NL" sz="975"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passend te organiseren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zo dicht mogelijk bij huis. </a:t>
            </a: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Aanbieders</a:t>
            </a: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kunnen de benodigde hulp </a:t>
            </a:r>
            <a:r>
              <a:rPr lang="nl-NL" sz="975"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alleen samen organiseren</a:t>
            </a:r>
            <a:r>
              <a:rPr lang="nl-NL" sz="97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om alle benodigde en beschikbare expertise bij elkaar te brengen. </a:t>
            </a: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De expertise </a:t>
            </a:r>
            <a:r>
              <a:rPr lang="nl-NL" sz="975"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brengen we naar het kind </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toe.</a:t>
            </a:r>
            <a:endParaRPr lang="nl-NL" sz="975"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We bieden een vaste passende plek en </a:t>
            </a:r>
            <a:r>
              <a:rPr lang="nl-NL" sz="975"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voorkomen</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 zo </a:t>
            </a:r>
            <a:r>
              <a:rPr lang="nl-NL" sz="975"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vele opeenvolgende overplaatsingen.</a:t>
            </a:r>
            <a:endParaRPr lang="nl-NL" sz="975" kern="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endPar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a:buFont typeface="Arial" panose="020B0604020202020204" pitchFamily="34" charset="0"/>
              <a:buChar char="•"/>
            </a:pP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Als aanbieders expertise bij elkaar willen brengen, dan staan er </a:t>
            </a:r>
            <a:r>
              <a:rPr lang="nl-NL" sz="975" u="sng"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géén</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nl-NL" sz="975"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(financiële) schotten </a:t>
            </a:r>
            <a:r>
              <a:rPr lang="nl-NL" sz="975" b="1" kern="100" dirty="0">
                <a:solidFill>
                  <a:srgbClr val="92D050"/>
                </a:solidFill>
                <a:latin typeface="Calibri" panose="020F0502020204030204" pitchFamily="34" charset="0"/>
                <a:ea typeface="Calibri" panose="020F0502020204030204" pitchFamily="34" charset="0"/>
                <a:cs typeface="Calibri" panose="020F0502020204030204" pitchFamily="34" charset="0"/>
              </a:rPr>
              <a:t>en andere bezwaren zoals verantwoordelijkheden en vertrouwen</a:t>
            </a:r>
            <a:r>
              <a:rPr lang="nl-NL" sz="975"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 in de weg. </a:t>
            </a:r>
          </a:p>
          <a:p>
            <a:pPr algn="just"/>
            <a:endParaRPr lang="nl-NL" sz="1050"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r>
              <a:rPr lang="nl-NL" sz="105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We doen het in Gelderland anders! We hebben de </a:t>
            </a:r>
            <a:r>
              <a:rPr lang="nl-NL" sz="1050"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schaarse, hoog-specialistische hulp </a:t>
            </a:r>
            <a:r>
              <a:rPr lang="nl-NL" sz="105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(die we definiëren als Essentiële functies) </a:t>
            </a:r>
            <a:r>
              <a:rPr lang="nl-NL" sz="1050" b="1" u="sng"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anders en beter </a:t>
            </a:r>
            <a:r>
              <a:rPr lang="nl-NL" sz="1050" b="1" kern="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georganiseerd.  </a:t>
            </a:r>
          </a:p>
        </p:txBody>
      </p:sp>
      <p:sp>
        <p:nvSpPr>
          <p:cNvPr id="6" name="Pijl: rechts 5">
            <a:extLst>
              <a:ext uri="{FF2B5EF4-FFF2-40B4-BE49-F238E27FC236}">
                <a16:creationId xmlns:a16="http://schemas.microsoft.com/office/drawing/2014/main" id="{95F90F07-BBEF-4597-0869-AFE654C43977}"/>
              </a:ext>
            </a:extLst>
          </p:cNvPr>
          <p:cNvSpPr/>
          <p:nvPr/>
        </p:nvSpPr>
        <p:spPr>
          <a:xfrm>
            <a:off x="4065729" y="3429000"/>
            <a:ext cx="944592" cy="553169"/>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3" name="Picture 2" descr="Home - G7 | de zeven Gelderse jeugdregio's">
            <a:extLst>
              <a:ext uri="{FF2B5EF4-FFF2-40B4-BE49-F238E27FC236}">
                <a16:creationId xmlns:a16="http://schemas.microsoft.com/office/drawing/2014/main" id="{399A9D74-443D-AE65-6B95-C2B135537A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4997" y="1088857"/>
            <a:ext cx="1160607" cy="353600"/>
          </a:xfrm>
          <a:prstGeom prst="rect">
            <a:avLst/>
          </a:prstGeom>
          <a:noFill/>
          <a:extLst>
            <a:ext uri="{909E8E84-426E-40DD-AFC4-6F175D3DCCD1}">
              <a14:hiddenFill xmlns:a14="http://schemas.microsoft.com/office/drawing/2010/main">
                <a:solidFill>
                  <a:srgbClr val="FFFFFF"/>
                </a:solidFill>
              </a14:hiddenFill>
            </a:ext>
          </a:extLst>
        </p:spPr>
      </p:pic>
      <p:sp>
        <p:nvSpPr>
          <p:cNvPr id="7" name="Ovaal 6">
            <a:extLst>
              <a:ext uri="{FF2B5EF4-FFF2-40B4-BE49-F238E27FC236}">
                <a16:creationId xmlns:a16="http://schemas.microsoft.com/office/drawing/2014/main" id="{CA2C5AC9-F01C-8370-A305-CF6968C526CC}"/>
              </a:ext>
            </a:extLst>
          </p:cNvPr>
          <p:cNvSpPr/>
          <p:nvPr/>
        </p:nvSpPr>
        <p:spPr>
          <a:xfrm>
            <a:off x="4001047" y="1914970"/>
            <a:ext cx="1009274" cy="997109"/>
          </a:xfrm>
          <a:prstGeom prst="ellipse">
            <a:avLst/>
          </a:prstGeom>
          <a:blipFill>
            <a:blip r:embed="rId3"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nl-NL" sz="1350"/>
          </a:p>
        </p:txBody>
      </p:sp>
      <p:sp>
        <p:nvSpPr>
          <p:cNvPr id="8" name="Titel 1">
            <a:extLst>
              <a:ext uri="{FF2B5EF4-FFF2-40B4-BE49-F238E27FC236}">
                <a16:creationId xmlns:a16="http://schemas.microsoft.com/office/drawing/2014/main" id="{002D8A02-CBBE-4D40-AAE5-BFAD0844F26D}"/>
              </a:ext>
            </a:extLst>
          </p:cNvPr>
          <p:cNvSpPr txBox="1">
            <a:spLocks/>
          </p:cNvSpPr>
          <p:nvPr/>
        </p:nvSpPr>
        <p:spPr>
          <a:xfrm>
            <a:off x="309867" y="74467"/>
            <a:ext cx="8715737" cy="982616"/>
          </a:xfrm>
          <a:prstGeom prst="rect">
            <a:avLst/>
          </a:prstGeom>
        </p:spPr>
        <p:txBody>
          <a:bodyPr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nl-NL" sz="3600" dirty="0" smtClean="0">
                <a:solidFill>
                  <a:schemeClr val="accent5">
                    <a:lumMod val="75000"/>
                  </a:schemeClr>
                </a:solidFill>
                <a:latin typeface="Gill Sans Ultra Bold Condensed" pitchFamily="34" charset="0"/>
                <a:ea typeface="+mj-ea"/>
                <a:cs typeface="+mj-cs"/>
              </a:rPr>
              <a:t>Verwerving Essentiele Functies 2024</a:t>
            </a:r>
          </a:p>
        </p:txBody>
      </p:sp>
    </p:spTree>
    <p:extLst>
      <p:ext uri="{BB962C8B-B14F-4D97-AF65-F5344CB8AC3E}">
        <p14:creationId xmlns:p14="http://schemas.microsoft.com/office/powerpoint/2010/main" val="325779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9EFB23FC-62A4-6997-90B9-B1AD5B2EB337}"/>
              </a:ext>
            </a:extLst>
          </p:cNvPr>
          <p:cNvPicPr>
            <a:picLocks noChangeAspect="1"/>
          </p:cNvPicPr>
          <p:nvPr/>
        </p:nvPicPr>
        <p:blipFill>
          <a:blip r:embed="rId2"/>
          <a:stretch>
            <a:fillRect/>
          </a:stretch>
        </p:blipFill>
        <p:spPr>
          <a:xfrm>
            <a:off x="187738" y="2509421"/>
            <a:ext cx="3731528" cy="3510000"/>
          </a:xfrm>
          <a:prstGeom prst="rect">
            <a:avLst/>
          </a:prstGeom>
        </p:spPr>
      </p:pic>
      <p:sp>
        <p:nvSpPr>
          <p:cNvPr id="2" name="Titel 1">
            <a:extLst>
              <a:ext uri="{FF2B5EF4-FFF2-40B4-BE49-F238E27FC236}">
                <a16:creationId xmlns:a16="http://schemas.microsoft.com/office/drawing/2014/main" id="{06E5634D-D1C2-566B-D798-3F417C9BD88D}"/>
              </a:ext>
            </a:extLst>
          </p:cNvPr>
          <p:cNvSpPr>
            <a:spLocks noGrp="1"/>
          </p:cNvSpPr>
          <p:nvPr>
            <p:ph type="title"/>
          </p:nvPr>
        </p:nvSpPr>
        <p:spPr>
          <a:xfrm>
            <a:off x="628650" y="1131094"/>
            <a:ext cx="5910797" cy="672093"/>
          </a:xfrm>
        </p:spPr>
        <p:txBody>
          <a:bodyPr>
            <a:normAutofit/>
          </a:bodyPr>
          <a:lstStyle/>
          <a:p>
            <a:r>
              <a:rPr lang="nl-NL" sz="2550" b="1" dirty="0">
                <a:solidFill>
                  <a:schemeClr val="tx2"/>
                </a:solidFill>
              </a:rPr>
              <a:t>Inhoudelijk gewenste situatie EF</a:t>
            </a:r>
            <a:endParaRPr lang="nl-NL" sz="2550" dirty="0">
              <a:solidFill>
                <a:schemeClr val="tx2"/>
              </a:solidFill>
            </a:endParaRPr>
          </a:p>
        </p:txBody>
      </p:sp>
      <p:sp>
        <p:nvSpPr>
          <p:cNvPr id="6" name="Tekstvak 5">
            <a:extLst>
              <a:ext uri="{FF2B5EF4-FFF2-40B4-BE49-F238E27FC236}">
                <a16:creationId xmlns:a16="http://schemas.microsoft.com/office/drawing/2014/main" id="{DE86BC82-0A24-8F88-8871-793C0DFAAEB4}"/>
              </a:ext>
            </a:extLst>
          </p:cNvPr>
          <p:cNvSpPr txBox="1"/>
          <p:nvPr/>
        </p:nvSpPr>
        <p:spPr>
          <a:xfrm>
            <a:off x="1770270" y="2232421"/>
            <a:ext cx="636713" cy="300082"/>
          </a:xfrm>
          <a:prstGeom prst="rect">
            <a:avLst/>
          </a:prstGeom>
          <a:noFill/>
        </p:spPr>
        <p:txBody>
          <a:bodyPr wrap="none" rtlCol="0">
            <a:spAutoFit/>
          </a:bodyPr>
          <a:lstStyle/>
          <a:p>
            <a:r>
              <a:rPr lang="nl-NL" sz="1350" dirty="0"/>
              <a:t>Huidig</a:t>
            </a:r>
          </a:p>
        </p:txBody>
      </p:sp>
      <p:sp>
        <p:nvSpPr>
          <p:cNvPr id="21" name="Tekstvak 20">
            <a:extLst>
              <a:ext uri="{FF2B5EF4-FFF2-40B4-BE49-F238E27FC236}">
                <a16:creationId xmlns:a16="http://schemas.microsoft.com/office/drawing/2014/main" id="{F1E23FC2-4A75-53D7-59DF-89B0B79F4BE8}"/>
              </a:ext>
            </a:extLst>
          </p:cNvPr>
          <p:cNvSpPr txBox="1"/>
          <p:nvPr/>
        </p:nvSpPr>
        <p:spPr>
          <a:xfrm>
            <a:off x="6814914" y="2232421"/>
            <a:ext cx="802336" cy="300082"/>
          </a:xfrm>
          <a:prstGeom prst="rect">
            <a:avLst/>
          </a:prstGeom>
          <a:noFill/>
        </p:spPr>
        <p:txBody>
          <a:bodyPr wrap="none" rtlCol="0">
            <a:spAutoFit/>
          </a:bodyPr>
          <a:lstStyle/>
          <a:p>
            <a:r>
              <a:rPr lang="nl-NL" sz="1350" dirty="0"/>
              <a:t>Gewenst</a:t>
            </a:r>
          </a:p>
        </p:txBody>
      </p:sp>
      <p:grpSp>
        <p:nvGrpSpPr>
          <p:cNvPr id="5" name="Groep 4">
            <a:extLst>
              <a:ext uri="{FF2B5EF4-FFF2-40B4-BE49-F238E27FC236}">
                <a16:creationId xmlns:a16="http://schemas.microsoft.com/office/drawing/2014/main" id="{8846EA32-B5F0-5D9C-9FA3-E05CE1D40895}"/>
              </a:ext>
            </a:extLst>
          </p:cNvPr>
          <p:cNvGrpSpPr/>
          <p:nvPr/>
        </p:nvGrpSpPr>
        <p:grpSpPr>
          <a:xfrm>
            <a:off x="2671028" y="2859319"/>
            <a:ext cx="1930031" cy="874745"/>
            <a:chOff x="3561371" y="2669424"/>
            <a:chExt cx="2573374" cy="1166327"/>
          </a:xfrm>
        </p:grpSpPr>
        <p:sp>
          <p:nvSpPr>
            <p:cNvPr id="25" name="Pijl: rechts 24">
              <a:extLst>
                <a:ext uri="{FF2B5EF4-FFF2-40B4-BE49-F238E27FC236}">
                  <a16:creationId xmlns:a16="http://schemas.microsoft.com/office/drawing/2014/main" id="{9FD426ED-D731-48A5-3E61-07FC4C505ABB}"/>
                </a:ext>
              </a:extLst>
            </p:cNvPr>
            <p:cNvSpPr/>
            <p:nvPr/>
          </p:nvSpPr>
          <p:spPr>
            <a:xfrm flipH="1">
              <a:off x="3561371" y="3016892"/>
              <a:ext cx="646922" cy="34989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 name="Rechthoek: afgeronde hoeken 21">
              <a:extLst>
                <a:ext uri="{FF2B5EF4-FFF2-40B4-BE49-F238E27FC236}">
                  <a16:creationId xmlns:a16="http://schemas.microsoft.com/office/drawing/2014/main" id="{F8152419-C3A4-38A9-6E4A-1B883370CA97}"/>
                </a:ext>
              </a:extLst>
            </p:cNvPr>
            <p:cNvSpPr/>
            <p:nvPr/>
          </p:nvSpPr>
          <p:spPr>
            <a:xfrm>
              <a:off x="3975966" y="2669424"/>
              <a:ext cx="2158779" cy="116632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rIns="27000" rtlCol="0" anchor="ctr"/>
            <a:lstStyle/>
            <a:p>
              <a:r>
                <a:rPr lang="nl-NL" sz="975" dirty="0"/>
                <a:t>Schotten belemmeren samenwerking, integrale zorg, coördinatie op beschikbaarheid &amp; doorontwikkeling kwaliteit</a:t>
              </a:r>
            </a:p>
          </p:txBody>
        </p:sp>
      </p:grpSp>
      <p:grpSp>
        <p:nvGrpSpPr>
          <p:cNvPr id="4" name="Groep 3">
            <a:extLst>
              <a:ext uri="{FF2B5EF4-FFF2-40B4-BE49-F238E27FC236}">
                <a16:creationId xmlns:a16="http://schemas.microsoft.com/office/drawing/2014/main" id="{1DAE3CAD-75F3-1538-B9AF-F2F5366F37F8}"/>
              </a:ext>
            </a:extLst>
          </p:cNvPr>
          <p:cNvGrpSpPr/>
          <p:nvPr/>
        </p:nvGrpSpPr>
        <p:grpSpPr>
          <a:xfrm>
            <a:off x="4707732" y="2859318"/>
            <a:ext cx="1831715" cy="874745"/>
            <a:chOff x="5753100" y="2669423"/>
            <a:chExt cx="2442287" cy="1166327"/>
          </a:xfrm>
        </p:grpSpPr>
        <p:sp>
          <p:nvSpPr>
            <p:cNvPr id="24" name="Pijl: rechts 23">
              <a:extLst>
                <a:ext uri="{FF2B5EF4-FFF2-40B4-BE49-F238E27FC236}">
                  <a16:creationId xmlns:a16="http://schemas.microsoft.com/office/drawing/2014/main" id="{BF25CF39-A9C3-A329-6C19-FAF1DF1008A5}"/>
                </a:ext>
              </a:extLst>
            </p:cNvPr>
            <p:cNvSpPr/>
            <p:nvPr/>
          </p:nvSpPr>
          <p:spPr>
            <a:xfrm>
              <a:off x="7548465" y="3023116"/>
              <a:ext cx="646922" cy="349898"/>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3" name="Rechthoek: afgeronde hoeken 22">
              <a:extLst>
                <a:ext uri="{FF2B5EF4-FFF2-40B4-BE49-F238E27FC236}">
                  <a16:creationId xmlns:a16="http://schemas.microsoft.com/office/drawing/2014/main" id="{F0DA6C13-4F71-29F3-740B-F8573DF0FE53}"/>
                </a:ext>
              </a:extLst>
            </p:cNvPr>
            <p:cNvSpPr/>
            <p:nvPr/>
          </p:nvSpPr>
          <p:spPr>
            <a:xfrm>
              <a:off x="5753100" y="2669423"/>
              <a:ext cx="2067905" cy="116632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rIns="27000" rtlCol="0" anchor="ctr"/>
            <a:lstStyle/>
            <a:p>
              <a:pPr algn="ctr"/>
              <a:r>
                <a:rPr lang="nl-NL" sz="975" dirty="0"/>
                <a:t>Eén integrale opdracht faciliteert samenwerking, integrale zorg, coördinatie op beschikbaarheid &amp; doorontwikkeling kwaliteit</a:t>
              </a:r>
            </a:p>
          </p:txBody>
        </p:sp>
      </p:grpSp>
      <p:pic>
        <p:nvPicPr>
          <p:cNvPr id="8" name="Afbeelding 7">
            <a:extLst>
              <a:ext uri="{FF2B5EF4-FFF2-40B4-BE49-F238E27FC236}">
                <a16:creationId xmlns:a16="http://schemas.microsoft.com/office/drawing/2014/main" id="{E9793576-0951-EE9A-33C6-D1002ECE5D23}"/>
              </a:ext>
            </a:extLst>
          </p:cNvPr>
          <p:cNvPicPr>
            <a:picLocks noChangeAspect="1"/>
          </p:cNvPicPr>
          <p:nvPr/>
        </p:nvPicPr>
        <p:blipFill>
          <a:blip r:embed="rId3"/>
          <a:stretch>
            <a:fillRect/>
          </a:stretch>
        </p:blipFill>
        <p:spPr>
          <a:xfrm>
            <a:off x="5445306" y="2509420"/>
            <a:ext cx="3698695" cy="3160313"/>
          </a:xfrm>
          <a:prstGeom prst="rect">
            <a:avLst/>
          </a:prstGeom>
        </p:spPr>
      </p:pic>
      <p:pic>
        <p:nvPicPr>
          <p:cNvPr id="1026" name="Picture 2" descr="Home - G7 | de zeven Gelderse jeugdregio's">
            <a:extLst>
              <a:ext uri="{FF2B5EF4-FFF2-40B4-BE49-F238E27FC236}">
                <a16:creationId xmlns:a16="http://schemas.microsoft.com/office/drawing/2014/main" id="{B8A7F7B3-C177-C36B-B889-5BD02CE73F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1852" y="999544"/>
            <a:ext cx="1453753" cy="442913"/>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002D8A02-CBBE-4D40-AAE5-BFAD0844F26D}"/>
              </a:ext>
            </a:extLst>
          </p:cNvPr>
          <p:cNvSpPr txBox="1">
            <a:spLocks/>
          </p:cNvSpPr>
          <p:nvPr/>
        </p:nvSpPr>
        <p:spPr>
          <a:xfrm>
            <a:off x="187738" y="-25245"/>
            <a:ext cx="8715737" cy="982616"/>
          </a:xfrm>
          <a:prstGeom prst="rect">
            <a:avLst/>
          </a:prstGeom>
        </p:spPr>
        <p:txBody>
          <a:bodyPr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nl-NL" sz="3600" dirty="0" smtClean="0">
                <a:solidFill>
                  <a:schemeClr val="accent5">
                    <a:lumMod val="75000"/>
                  </a:schemeClr>
                </a:solidFill>
                <a:latin typeface="Gill Sans Ultra Bold Condensed" pitchFamily="34" charset="0"/>
                <a:ea typeface="+mj-ea"/>
                <a:cs typeface="+mj-cs"/>
              </a:rPr>
              <a:t>Verwerving Essentiele Functies 2024</a:t>
            </a:r>
          </a:p>
        </p:txBody>
      </p:sp>
    </p:spTree>
    <p:extLst>
      <p:ext uri="{BB962C8B-B14F-4D97-AF65-F5344CB8AC3E}">
        <p14:creationId xmlns:p14="http://schemas.microsoft.com/office/powerpoint/2010/main" val="200027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4433E-28AD-38D6-A198-54E7AC65B2F3}"/>
              </a:ext>
            </a:extLst>
          </p:cNvPr>
          <p:cNvSpPr>
            <a:spLocks noGrp="1"/>
          </p:cNvSpPr>
          <p:nvPr>
            <p:ph type="title"/>
          </p:nvPr>
        </p:nvSpPr>
        <p:spPr>
          <a:xfrm>
            <a:off x="628651" y="1131095"/>
            <a:ext cx="7054046" cy="794733"/>
          </a:xfrm>
        </p:spPr>
        <p:txBody>
          <a:bodyPr>
            <a:normAutofit fontScale="90000"/>
          </a:bodyPr>
          <a:lstStyle/>
          <a:p>
            <a:r>
              <a:rPr lang="nl-NL" sz="2550" b="1" dirty="0">
                <a:solidFill>
                  <a:schemeClr val="tx2"/>
                </a:solidFill>
              </a:rPr>
              <a:t>Kern van de opdracht aan zorgaanbieders en regio’s </a:t>
            </a:r>
            <a:br>
              <a:rPr lang="nl-NL" sz="2550" b="1" dirty="0">
                <a:solidFill>
                  <a:schemeClr val="tx2"/>
                </a:solidFill>
              </a:rPr>
            </a:br>
            <a:r>
              <a:rPr lang="nl-NL" sz="2550" b="1" dirty="0">
                <a:solidFill>
                  <a:schemeClr val="tx2"/>
                </a:solidFill>
              </a:rPr>
              <a:t>per 1/1/2025 </a:t>
            </a:r>
          </a:p>
        </p:txBody>
      </p:sp>
      <p:sp>
        <p:nvSpPr>
          <p:cNvPr id="3" name="Tijdelijke aanduiding voor inhoud 2">
            <a:extLst>
              <a:ext uri="{FF2B5EF4-FFF2-40B4-BE49-F238E27FC236}">
                <a16:creationId xmlns:a16="http://schemas.microsoft.com/office/drawing/2014/main" id="{5DC6D582-EF4E-6719-81D8-687BA3D0696B}"/>
              </a:ext>
            </a:extLst>
          </p:cNvPr>
          <p:cNvSpPr>
            <a:spLocks noGrp="1"/>
          </p:cNvSpPr>
          <p:nvPr>
            <p:ph idx="1"/>
          </p:nvPr>
        </p:nvSpPr>
        <p:spPr>
          <a:xfrm>
            <a:off x="213756" y="1551957"/>
            <a:ext cx="8710550" cy="4355276"/>
          </a:xfrm>
        </p:spPr>
        <p:txBody>
          <a:bodyPr>
            <a:normAutofit/>
          </a:bodyPr>
          <a:lstStyle/>
          <a:p>
            <a:pPr marL="0" indent="0">
              <a:buNone/>
            </a:pPr>
            <a:endParaRPr lang="nl-NL" sz="975" dirty="0"/>
          </a:p>
          <a:p>
            <a:pPr marL="342900" lvl="1" indent="0">
              <a:buNone/>
            </a:pPr>
            <a:endParaRPr lang="nl-NL" sz="975" dirty="0"/>
          </a:p>
          <a:p>
            <a:endParaRPr lang="nl-NL" sz="975" dirty="0"/>
          </a:p>
          <a:p>
            <a:pPr marL="0" indent="0">
              <a:buNone/>
            </a:pPr>
            <a:endParaRPr lang="nl-NL" sz="1200" dirty="0"/>
          </a:p>
          <a:p>
            <a:pPr marL="0" indent="0">
              <a:buNone/>
            </a:pPr>
            <a:endParaRPr lang="nl-NL" sz="1200" dirty="0"/>
          </a:p>
        </p:txBody>
      </p:sp>
      <p:grpSp>
        <p:nvGrpSpPr>
          <p:cNvPr id="4" name="Groep 3">
            <a:extLst>
              <a:ext uri="{FF2B5EF4-FFF2-40B4-BE49-F238E27FC236}">
                <a16:creationId xmlns:a16="http://schemas.microsoft.com/office/drawing/2014/main" id="{B69BBA46-32D1-606E-DF19-12A771312075}"/>
              </a:ext>
            </a:extLst>
          </p:cNvPr>
          <p:cNvGrpSpPr/>
          <p:nvPr/>
        </p:nvGrpSpPr>
        <p:grpSpPr>
          <a:xfrm>
            <a:off x="4346799" y="2104292"/>
            <a:ext cx="4028214" cy="3353895"/>
            <a:chOff x="3472" y="0"/>
            <a:chExt cx="3977127" cy="3416320"/>
          </a:xfrm>
          <a:solidFill>
            <a:schemeClr val="tx2">
              <a:lumMod val="60000"/>
              <a:lumOff val="40000"/>
            </a:schemeClr>
          </a:solidFill>
        </p:grpSpPr>
        <p:sp>
          <p:nvSpPr>
            <p:cNvPr id="5" name="Rechthoek: afgeronde hoeken 4">
              <a:extLst>
                <a:ext uri="{FF2B5EF4-FFF2-40B4-BE49-F238E27FC236}">
                  <a16:creationId xmlns:a16="http://schemas.microsoft.com/office/drawing/2014/main" id="{81EF6A45-0E16-62E9-ACA3-6CCF7E70CF67}"/>
                </a:ext>
              </a:extLst>
            </p:cNvPr>
            <p:cNvSpPr/>
            <p:nvPr/>
          </p:nvSpPr>
          <p:spPr>
            <a:xfrm>
              <a:off x="3472" y="0"/>
              <a:ext cx="3977127" cy="3416320"/>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nl-NL" sz="1350"/>
            </a:p>
          </p:txBody>
        </p:sp>
        <p:sp>
          <p:nvSpPr>
            <p:cNvPr id="6" name="Rechthoek: afgeronde hoeken 4">
              <a:extLst>
                <a:ext uri="{FF2B5EF4-FFF2-40B4-BE49-F238E27FC236}">
                  <a16:creationId xmlns:a16="http://schemas.microsoft.com/office/drawing/2014/main" id="{8EA10D72-979D-7344-CED1-1D2D836DC3F5}"/>
                </a:ext>
              </a:extLst>
            </p:cNvPr>
            <p:cNvSpPr txBox="1"/>
            <p:nvPr/>
          </p:nvSpPr>
          <p:spPr>
            <a:xfrm>
              <a:off x="61448" y="1366528"/>
              <a:ext cx="3919151" cy="16077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342" tIns="69342" rIns="69342" bIns="69342" numCol="1" spcCol="1270" anchor="t" anchorCtr="1">
              <a:noAutofit/>
            </a:bodyPr>
            <a:lstStyle/>
            <a:p>
              <a:pPr defTabSz="433388">
                <a:lnSpc>
                  <a:spcPct val="90000"/>
                </a:lnSpc>
                <a:spcBef>
                  <a:spcPct val="0"/>
                </a:spcBef>
                <a:spcAft>
                  <a:spcPct val="35000"/>
                </a:spcAft>
              </a:pPr>
              <a:r>
                <a:rPr lang="nl-NL" sz="1050" b="1" dirty="0"/>
                <a:t>Voor complexe hulpvragen met meervoudige problematieken:</a:t>
              </a:r>
              <a:endParaRPr lang="nl-NL" sz="1050" dirty="0"/>
            </a:p>
            <a:p>
              <a:pPr marL="42863" lvl="1" indent="-42863" defTabSz="333375">
                <a:lnSpc>
                  <a:spcPct val="90000"/>
                </a:lnSpc>
                <a:spcBef>
                  <a:spcPct val="0"/>
                </a:spcBef>
                <a:spcAft>
                  <a:spcPct val="15000"/>
                </a:spcAft>
                <a:buChar char="•"/>
              </a:pPr>
              <a:r>
                <a:rPr lang="nl-NL" sz="1200" b="1" u="sng" dirty="0"/>
                <a:t>Integrale</a:t>
              </a:r>
              <a:r>
                <a:rPr lang="nl-NL" sz="1050" dirty="0"/>
                <a:t> zorg leveren als samenwerkingsverband van J&amp;O, LVB en </a:t>
              </a:r>
              <a:r>
                <a:rPr lang="nl-NL" sz="1050" dirty="0" err="1"/>
                <a:t>jGGZ</a:t>
              </a:r>
              <a:r>
                <a:rPr lang="nl-NL" sz="1050" dirty="0"/>
                <a:t> (naar het kind i.p.v. kind verplaatsen, huiselijk, zo dichtbij mogelijk)  </a:t>
              </a:r>
            </a:p>
            <a:p>
              <a:pPr marL="42863" lvl="1" indent="-42863" defTabSz="333375">
                <a:lnSpc>
                  <a:spcPct val="90000"/>
                </a:lnSpc>
                <a:spcBef>
                  <a:spcPct val="0"/>
                </a:spcBef>
                <a:spcAft>
                  <a:spcPct val="15000"/>
                </a:spcAft>
                <a:buChar char="•"/>
              </a:pPr>
              <a:r>
                <a:rPr lang="nl-NL" sz="1200" b="1" u="sng" dirty="0"/>
                <a:t>Beschikbaarheid</a:t>
              </a:r>
              <a:r>
                <a:rPr lang="nl-NL" sz="1050" dirty="0"/>
                <a:t> garanderen van schaarse hoog-specialistische zorg (die niet iedere regio afzonderlijk kan ontwikkelen) </a:t>
              </a:r>
            </a:p>
            <a:p>
              <a:pPr marL="42863" lvl="1" indent="-42863" defTabSz="333375">
                <a:lnSpc>
                  <a:spcPct val="90000"/>
                </a:lnSpc>
                <a:spcBef>
                  <a:spcPct val="0"/>
                </a:spcBef>
                <a:spcAft>
                  <a:spcPct val="15000"/>
                </a:spcAft>
                <a:buChar char="•"/>
              </a:pPr>
              <a:r>
                <a:rPr lang="nl-NL" sz="1200" b="1" u="sng" dirty="0" err="1"/>
                <a:t>Doorontwikkelen</a:t>
              </a:r>
              <a:r>
                <a:rPr lang="nl-NL" sz="1050" dirty="0"/>
                <a:t> kwaliteit en expertise door </a:t>
              </a:r>
              <a:r>
                <a:rPr lang="nl-NL" sz="1200" b="1" u="sng" dirty="0"/>
                <a:t>concentratie</a:t>
              </a:r>
              <a:r>
                <a:rPr lang="nl-NL" sz="1050" dirty="0"/>
                <a:t> van kennis en capaciteit</a:t>
              </a:r>
            </a:p>
            <a:p>
              <a:pPr marL="42863" lvl="1" indent="-42863" defTabSz="333375">
                <a:lnSpc>
                  <a:spcPct val="90000"/>
                </a:lnSpc>
                <a:spcBef>
                  <a:spcPct val="0"/>
                </a:spcBef>
                <a:spcAft>
                  <a:spcPct val="15000"/>
                </a:spcAft>
                <a:buChar char="•"/>
              </a:pPr>
              <a:r>
                <a:rPr lang="nl-NL" sz="1200" b="1" u="sng" dirty="0"/>
                <a:t>Krachtig opdrachtgeverschap</a:t>
              </a:r>
              <a:r>
                <a:rPr lang="nl-NL" sz="1050" dirty="0"/>
                <a:t> (regio’s sturen samen in Gelderland op een duidelijke opdracht en zorgen voor de doorontwikkeling van het regionale landschap)  </a:t>
              </a:r>
            </a:p>
          </p:txBody>
        </p:sp>
      </p:grpSp>
      <p:sp>
        <p:nvSpPr>
          <p:cNvPr id="7" name="Ovaal 6">
            <a:extLst>
              <a:ext uri="{FF2B5EF4-FFF2-40B4-BE49-F238E27FC236}">
                <a16:creationId xmlns:a16="http://schemas.microsoft.com/office/drawing/2014/main" id="{064A5524-D776-5A4B-8374-D04BDD811EE7}"/>
              </a:ext>
            </a:extLst>
          </p:cNvPr>
          <p:cNvSpPr/>
          <p:nvPr/>
        </p:nvSpPr>
        <p:spPr>
          <a:xfrm>
            <a:off x="6360906" y="2202807"/>
            <a:ext cx="1009274" cy="997109"/>
          </a:xfrm>
          <a:prstGeom prst="ellipse">
            <a:avLst/>
          </a:prstGeom>
          <a:blipFill>
            <a:blip r:embed="rId2" cstate="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nl-NL" sz="1350"/>
          </a:p>
        </p:txBody>
      </p:sp>
      <p:sp>
        <p:nvSpPr>
          <p:cNvPr id="8" name="Pijl: rechts 7">
            <a:extLst>
              <a:ext uri="{FF2B5EF4-FFF2-40B4-BE49-F238E27FC236}">
                <a16:creationId xmlns:a16="http://schemas.microsoft.com/office/drawing/2014/main" id="{5CA4F821-4840-9195-8DFD-0DD1CD39D317}"/>
              </a:ext>
            </a:extLst>
          </p:cNvPr>
          <p:cNvSpPr/>
          <p:nvPr/>
        </p:nvSpPr>
        <p:spPr>
          <a:xfrm>
            <a:off x="3033919" y="3294822"/>
            <a:ext cx="1144364" cy="486417"/>
          </a:xfrm>
          <a:prstGeom prst="rightArrow">
            <a:avLst/>
          </a:prstGeom>
          <a:solidFill>
            <a:srgbClr val="002060"/>
          </a:solidFill>
          <a:ln>
            <a:solidFill>
              <a:srgbClr val="6648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Ovaal 8">
            <a:extLst>
              <a:ext uri="{FF2B5EF4-FFF2-40B4-BE49-F238E27FC236}">
                <a16:creationId xmlns:a16="http://schemas.microsoft.com/office/drawing/2014/main" id="{F190B844-11C3-DC31-45C7-A41E7DEBEC2A}"/>
              </a:ext>
            </a:extLst>
          </p:cNvPr>
          <p:cNvSpPr/>
          <p:nvPr/>
        </p:nvSpPr>
        <p:spPr>
          <a:xfrm>
            <a:off x="628651" y="2701361"/>
            <a:ext cx="2101379" cy="1894272"/>
          </a:xfrm>
          <a:prstGeom prst="ellipse">
            <a:avLst/>
          </a:prstGeom>
          <a:solidFill>
            <a:srgbClr val="9A7D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l-NL" sz="2700" dirty="0"/>
              <a:t>Kern van de opdracht </a:t>
            </a:r>
          </a:p>
        </p:txBody>
      </p:sp>
      <p:pic>
        <p:nvPicPr>
          <p:cNvPr id="10" name="Picture 2" descr="Home - G7 | de zeven Gelderse jeugdregio's">
            <a:extLst>
              <a:ext uri="{FF2B5EF4-FFF2-40B4-BE49-F238E27FC236}">
                <a16:creationId xmlns:a16="http://schemas.microsoft.com/office/drawing/2014/main" id="{6DCEB125-F676-4958-DDAB-609E08F208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852" y="999544"/>
            <a:ext cx="1453753" cy="442913"/>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002D8A02-CBBE-4D40-AAE5-BFAD0844F26D}"/>
              </a:ext>
            </a:extLst>
          </p:cNvPr>
          <p:cNvSpPr txBox="1">
            <a:spLocks/>
          </p:cNvSpPr>
          <p:nvPr/>
        </p:nvSpPr>
        <p:spPr>
          <a:xfrm>
            <a:off x="187738" y="-25245"/>
            <a:ext cx="8715737" cy="982616"/>
          </a:xfrm>
          <a:prstGeom prst="rect">
            <a:avLst/>
          </a:prstGeom>
        </p:spPr>
        <p:txBody>
          <a:bodyPr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nl-NL" sz="3600" dirty="0" smtClean="0">
                <a:solidFill>
                  <a:schemeClr val="accent5">
                    <a:lumMod val="75000"/>
                  </a:schemeClr>
                </a:solidFill>
                <a:latin typeface="Gill Sans Ultra Bold Condensed" pitchFamily="34" charset="0"/>
                <a:ea typeface="+mj-ea"/>
                <a:cs typeface="+mj-cs"/>
              </a:rPr>
              <a:t>Verwerving Essentiele Functies 2024</a:t>
            </a:r>
          </a:p>
        </p:txBody>
      </p:sp>
    </p:spTree>
    <p:extLst>
      <p:ext uri="{BB962C8B-B14F-4D97-AF65-F5344CB8AC3E}">
        <p14:creationId xmlns:p14="http://schemas.microsoft.com/office/powerpoint/2010/main" val="52249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1D056AA0-74DD-4034-BF91-72B79374FF4E}" type="slidenum">
              <a:rPr lang="nl-NL" smtClean="0"/>
              <a:pPr/>
              <a:t>24</a:t>
            </a:fld>
            <a:endParaRPr lang="nl-NL"/>
          </a:p>
        </p:txBody>
      </p:sp>
      <p:sp>
        <p:nvSpPr>
          <p:cNvPr id="4" name="Titel 1">
            <a:extLst>
              <a:ext uri="{FF2B5EF4-FFF2-40B4-BE49-F238E27FC236}">
                <a16:creationId xmlns:a16="http://schemas.microsoft.com/office/drawing/2014/main" id="{002D8A02-CBBE-4D40-AAE5-BFAD0844F26D}"/>
              </a:ext>
            </a:extLst>
          </p:cNvPr>
          <p:cNvSpPr txBox="1">
            <a:spLocks/>
          </p:cNvSpPr>
          <p:nvPr/>
        </p:nvSpPr>
        <p:spPr>
          <a:xfrm>
            <a:off x="214131" y="191572"/>
            <a:ext cx="8715737" cy="982616"/>
          </a:xfrm>
          <a:prstGeom prst="rect">
            <a:avLst/>
          </a:prstGeom>
        </p:spPr>
        <p:txBody>
          <a:bodyPr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nl-NL" sz="3600" dirty="0" smtClean="0">
                <a:solidFill>
                  <a:schemeClr val="accent5">
                    <a:lumMod val="75000"/>
                  </a:schemeClr>
                </a:solidFill>
                <a:latin typeface="Gill Sans Ultra Bold Condensed" pitchFamily="34" charset="0"/>
                <a:ea typeface="+mj-ea"/>
                <a:cs typeface="+mj-cs"/>
              </a:rPr>
              <a:t>Transformatie Jeugdzorgplus 2024</a:t>
            </a:r>
          </a:p>
          <a:p>
            <a:pPr marL="0" marR="0" lvl="0" indent="0" algn="ctr" defTabSz="914400" rtl="0" eaLnBrk="1" fontAlgn="auto" latinLnBrk="0" hangingPunct="1">
              <a:lnSpc>
                <a:spcPct val="150000"/>
              </a:lnSpc>
              <a:spcBef>
                <a:spcPct val="0"/>
              </a:spcBef>
              <a:spcAft>
                <a:spcPts val="0"/>
              </a:spcAft>
              <a:buClrTx/>
              <a:buSzTx/>
              <a:buFontTx/>
              <a:buNone/>
              <a:tabLst/>
              <a:defRPr/>
            </a:pPr>
            <a:r>
              <a:rPr lang="en-US" sz="2400" dirty="0" err="1" smtClean="0">
                <a:solidFill>
                  <a:schemeClr val="accent5">
                    <a:lumMod val="75000"/>
                  </a:schemeClr>
                </a:solidFill>
                <a:latin typeface="Gill Sans Ultra Bold Condensed" pitchFamily="34" charset="0"/>
                <a:ea typeface="+mj-ea"/>
                <a:cs typeface="+mj-cs"/>
              </a:rPr>
              <a:t>Stoppen</a:t>
            </a:r>
            <a:r>
              <a:rPr lang="en-US" sz="2400" dirty="0" smtClean="0">
                <a:solidFill>
                  <a:schemeClr val="accent5">
                    <a:lumMod val="75000"/>
                  </a:schemeClr>
                </a:solidFill>
                <a:latin typeface="Gill Sans Ultra Bold Condensed" pitchFamily="34" charset="0"/>
                <a:ea typeface="+mj-ea"/>
                <a:cs typeface="+mj-cs"/>
              </a:rPr>
              <a:t> met </a:t>
            </a:r>
            <a:r>
              <a:rPr lang="en-US" sz="2400" dirty="0" err="1" smtClean="0">
                <a:solidFill>
                  <a:schemeClr val="accent5">
                    <a:lumMod val="75000"/>
                  </a:schemeClr>
                </a:solidFill>
                <a:latin typeface="Gill Sans Ultra Bold Condensed" pitchFamily="34" charset="0"/>
                <a:ea typeface="+mj-ea"/>
                <a:cs typeface="+mj-cs"/>
              </a:rPr>
              <a:t>schadelijke</a:t>
            </a:r>
            <a:r>
              <a:rPr lang="en-US" sz="2400" dirty="0" smtClean="0">
                <a:solidFill>
                  <a:schemeClr val="accent5">
                    <a:lumMod val="75000"/>
                  </a:schemeClr>
                </a:solidFill>
                <a:latin typeface="Gill Sans Ultra Bold Condensed" pitchFamily="34" charset="0"/>
                <a:ea typeface="+mj-ea"/>
                <a:cs typeface="+mj-cs"/>
              </a:rPr>
              <a:t> </a:t>
            </a:r>
            <a:r>
              <a:rPr lang="en-US" sz="2400" dirty="0" err="1" smtClean="0">
                <a:solidFill>
                  <a:schemeClr val="accent5">
                    <a:lumMod val="75000"/>
                  </a:schemeClr>
                </a:solidFill>
                <a:latin typeface="Gill Sans Ultra Bold Condensed" pitchFamily="34" charset="0"/>
                <a:ea typeface="+mj-ea"/>
                <a:cs typeface="+mj-cs"/>
              </a:rPr>
              <a:t>hulp</a:t>
            </a:r>
            <a:endParaRPr lang="nl-NL" sz="2400" dirty="0" smtClean="0">
              <a:solidFill>
                <a:schemeClr val="accent5">
                  <a:lumMod val="75000"/>
                </a:schemeClr>
              </a:solidFill>
              <a:latin typeface="Gill Sans Ultra Bold Condensed" pitchFamily="34" charset="0"/>
              <a:ea typeface="+mj-ea"/>
              <a:cs typeface="+mj-cs"/>
            </a:endParaRPr>
          </a:p>
        </p:txBody>
      </p:sp>
      <p:sp>
        <p:nvSpPr>
          <p:cNvPr id="5" name="Tijdelijke aanduiding voor inhoud 2"/>
          <p:cNvSpPr txBox="1">
            <a:spLocks/>
          </p:cNvSpPr>
          <p:nvPr/>
        </p:nvSpPr>
        <p:spPr>
          <a:xfrm>
            <a:off x="457200" y="1619054"/>
            <a:ext cx="8229600" cy="5008169"/>
          </a:xfrm>
          <a:prstGeom prst="rect">
            <a:avLst/>
          </a:prstGeom>
        </p:spPr>
        <p:txBody>
          <a:bodyPr rtlCol="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400" b="1" dirty="0">
                <a:latin typeface="Calibri" panose="020F0502020204030204" pitchFamily="34" charset="0"/>
                <a:ea typeface="Times New Roman" panose="02020603050405020304" pitchFamily="18" charset="0"/>
                <a:cs typeface="Times New Roman" panose="02020603050405020304" pitchFamily="18" charset="0"/>
              </a:rPr>
              <a:t>Voorkomen</a:t>
            </a:r>
            <a:r>
              <a:rPr lang="nl-NL" sz="1400" dirty="0">
                <a:latin typeface="Calibri" panose="020F0502020204030204" pitchFamily="34" charset="0"/>
                <a:ea typeface="Times New Roman" panose="02020603050405020304" pitchFamily="18" charset="0"/>
                <a:cs typeface="Times New Roman" panose="02020603050405020304" pitchFamily="18" charset="0"/>
              </a:rPr>
              <a:t>: </a:t>
            </a:r>
            <a:r>
              <a:rPr lang="nl-NL" sz="1400" b="1" dirty="0">
                <a:latin typeface="Calibri" panose="020F0502020204030204" pitchFamily="34" charset="0"/>
                <a:ea typeface="Times New Roman" panose="02020603050405020304" pitchFamily="18" charset="0"/>
                <a:cs typeface="Times New Roman" panose="02020603050405020304" pitchFamily="18" charset="0"/>
              </a:rPr>
              <a:t>10% minder instroom per jaar tot 2031 (rijksopdracht) </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door het:</a:t>
            </a:r>
          </a:p>
          <a:p>
            <a:pPr lvl="1"/>
            <a:r>
              <a:rPr lang="nl-NL" sz="1200" dirty="0" smtClean="0">
                <a:latin typeface="Calibri" panose="020F0502020204030204" pitchFamily="34" charset="0"/>
                <a:ea typeface="Times New Roman" panose="02020603050405020304" pitchFamily="18" charset="0"/>
                <a:cs typeface="Times New Roman" panose="02020603050405020304" pitchFamily="18" charset="0"/>
              </a:rPr>
              <a:t>ontwikkelen alternatieve zorg in de regio bij voorkeur ambulant</a:t>
            </a:r>
          </a:p>
          <a:p>
            <a:pPr lvl="1"/>
            <a:r>
              <a:rPr lang="nl-NL" sz="1200" dirty="0" smtClean="0">
                <a:latin typeface="Calibri" panose="020F0502020204030204" pitchFamily="34" charset="0"/>
                <a:ea typeface="Times New Roman" panose="02020603050405020304" pitchFamily="18" charset="0"/>
                <a:cs typeface="Times New Roman" panose="02020603050405020304" pitchFamily="18" charset="0"/>
              </a:rPr>
              <a:t>Ingrijpen op verwijsroutes vanuit GI en lokale teams, nu veel vrijwillige plaatsing</a:t>
            </a:r>
          </a:p>
          <a:p>
            <a:pPr lvl="1"/>
            <a:r>
              <a:rPr lang="nl-NL" sz="1200" dirty="0">
                <a:latin typeface="Calibri" panose="020F0502020204030204" pitchFamily="34" charset="0"/>
                <a:ea typeface="Times New Roman" panose="02020603050405020304" pitchFamily="18" charset="0"/>
                <a:cs typeface="Times New Roman" panose="02020603050405020304" pitchFamily="18" charset="0"/>
              </a:rPr>
              <a:t>c</a:t>
            </a:r>
            <a:r>
              <a:rPr lang="nl-NL" sz="1200" dirty="0" smtClean="0">
                <a:latin typeface="Calibri" panose="020F0502020204030204" pitchFamily="34" charset="0"/>
                <a:ea typeface="Times New Roman" panose="02020603050405020304" pitchFamily="18" charset="0"/>
                <a:cs typeface="Times New Roman" panose="02020603050405020304" pitchFamily="18" charset="0"/>
              </a:rPr>
              <a:t>ontinuïteit van casusregie gericht op terugkeer</a:t>
            </a:r>
          </a:p>
          <a:p>
            <a:pPr lvl="1"/>
            <a:r>
              <a:rPr lang="nl-NL" sz="1200" dirty="0" smtClean="0">
                <a:latin typeface="Calibri" panose="020F0502020204030204" pitchFamily="34" charset="0"/>
                <a:ea typeface="Times New Roman" panose="02020603050405020304" pitchFamily="18" charset="0"/>
                <a:cs typeface="Times New Roman" panose="02020603050405020304" pitchFamily="18" charset="0"/>
              </a:rPr>
              <a:t>meer stut en steun in huidig verblijf om het vol te houden </a:t>
            </a:r>
            <a:r>
              <a:rPr lang="nl-NL" sz="1200" dirty="0" err="1" smtClean="0">
                <a:latin typeface="Calibri" panose="020F0502020204030204" pitchFamily="34" charset="0"/>
                <a:ea typeface="Times New Roman" panose="02020603050405020304" pitchFamily="18" charset="0"/>
                <a:cs typeface="Times New Roman" panose="02020603050405020304" pitchFamily="18" charset="0"/>
              </a:rPr>
              <a:t>oa</a:t>
            </a:r>
            <a:r>
              <a:rPr lang="nl-NL" sz="1200" dirty="0" smtClean="0">
                <a:latin typeface="Calibri" panose="020F0502020204030204" pitchFamily="34" charset="0"/>
                <a:ea typeface="Times New Roman" panose="02020603050405020304" pitchFamily="18" charset="0"/>
                <a:cs typeface="Times New Roman" panose="02020603050405020304" pitchFamily="18" charset="0"/>
              </a:rPr>
              <a:t> betere beschikbaarheid ggz kennis.</a:t>
            </a:r>
            <a:endParaRPr lang="nl-NL" sz="1200" dirty="0">
              <a:latin typeface="Calibri" panose="020F0502020204030204" pitchFamily="34" charset="0"/>
              <a:ea typeface="Times New Roman" panose="02020603050405020304" pitchFamily="18" charset="0"/>
              <a:cs typeface="Times New Roman" panose="02020603050405020304" pitchFamily="18" charset="0"/>
            </a:endParaRPr>
          </a:p>
          <a:p>
            <a:r>
              <a:rPr lang="nl-NL" sz="1400" b="1" dirty="0">
                <a:latin typeface="Calibri" panose="020F0502020204030204" pitchFamily="34" charset="0"/>
                <a:ea typeface="Times New Roman" panose="02020603050405020304" pitchFamily="18" charset="0"/>
                <a:cs typeface="Times New Roman" panose="02020603050405020304" pitchFamily="18" charset="0"/>
              </a:rPr>
              <a:t>Verbeteren</a:t>
            </a:r>
            <a:r>
              <a:rPr lang="nl-NL" sz="1400" dirty="0">
                <a:latin typeface="Calibri" panose="020F0502020204030204" pitchFamily="34" charset="0"/>
                <a:ea typeface="Times New Roman" panose="02020603050405020304" pitchFamily="18" charset="0"/>
                <a:cs typeface="Times New Roman" panose="02020603050405020304" pitchFamily="18" charset="0"/>
              </a:rPr>
              <a:t>: </a:t>
            </a:r>
            <a:endParaRPr lang="nl-NL" sz="1400" dirty="0" smtClean="0">
              <a:latin typeface="Calibri" panose="020F0502020204030204" pitchFamily="34" charset="0"/>
              <a:ea typeface="Times New Roman" panose="02020603050405020304" pitchFamily="18" charset="0"/>
              <a:cs typeface="Times New Roman" panose="02020603050405020304" pitchFamily="18" charset="0"/>
            </a:endParaRPr>
          </a:p>
          <a:p>
            <a:pPr lvl="1"/>
            <a:r>
              <a:rPr lang="nl-NL" sz="1200" dirty="0" smtClean="0">
                <a:latin typeface="Calibri" panose="020F0502020204030204" pitchFamily="34" charset="0"/>
                <a:ea typeface="Times New Roman" panose="02020603050405020304" pitchFamily="18" charset="0"/>
                <a:cs typeface="Times New Roman" panose="02020603050405020304" pitchFamily="18" charset="0"/>
              </a:rPr>
              <a:t>meer nabijheid &amp; </a:t>
            </a:r>
            <a:r>
              <a:rPr lang="nl-NL" sz="1200" dirty="0">
                <a:latin typeface="Calibri" panose="020F0502020204030204" pitchFamily="34" charset="0"/>
                <a:ea typeface="Times New Roman" panose="02020603050405020304" pitchFamily="18" charset="0"/>
                <a:cs typeface="Times New Roman" panose="02020603050405020304" pitchFamily="18" charset="0"/>
              </a:rPr>
              <a:t>minder </a:t>
            </a:r>
            <a:r>
              <a:rPr lang="nl-NL" sz="1200" dirty="0" smtClean="0">
                <a:latin typeface="Calibri" panose="020F0502020204030204" pitchFamily="34" charset="0"/>
                <a:ea typeface="Times New Roman" panose="02020603050405020304" pitchFamily="18" charset="0"/>
                <a:cs typeface="Times New Roman" panose="02020603050405020304" pitchFamily="18" charset="0"/>
              </a:rPr>
              <a:t>repressie</a:t>
            </a:r>
          </a:p>
          <a:p>
            <a:pPr lvl="1"/>
            <a:r>
              <a:rPr lang="nl-NL" sz="1200" dirty="0" smtClean="0">
                <a:latin typeface="Calibri" panose="020F0502020204030204" pitchFamily="34" charset="0"/>
                <a:ea typeface="Times New Roman" panose="02020603050405020304" pitchFamily="18" charset="0"/>
                <a:cs typeface="Times New Roman" panose="02020603050405020304" pitchFamily="18" charset="0"/>
              </a:rPr>
              <a:t>kleinschalig</a:t>
            </a:r>
            <a:r>
              <a:rPr lang="nl-NL" sz="1200" dirty="0">
                <a:latin typeface="Calibri" panose="020F0502020204030204" pitchFamily="34" charset="0"/>
                <a:ea typeface="Times New Roman" panose="02020603050405020304" pitchFamily="18" charset="0"/>
                <a:cs typeface="Times New Roman" panose="02020603050405020304" pitchFamily="18" charset="0"/>
              </a:rPr>
              <a:t>, als het kan in de </a:t>
            </a:r>
            <a:r>
              <a:rPr lang="nl-NL" sz="1200" dirty="0" smtClean="0">
                <a:latin typeface="Calibri" panose="020F0502020204030204" pitchFamily="34" charset="0"/>
                <a:ea typeface="Times New Roman" panose="02020603050405020304" pitchFamily="18" charset="0"/>
                <a:cs typeface="Times New Roman" panose="02020603050405020304" pitchFamily="18" charset="0"/>
              </a:rPr>
              <a:t>wijk</a:t>
            </a:r>
          </a:p>
          <a:p>
            <a:pPr lvl="1"/>
            <a:r>
              <a:rPr lang="nl-NL" sz="1200" dirty="0" smtClean="0">
                <a:latin typeface="Calibri" panose="020F0502020204030204" pitchFamily="34" charset="0"/>
                <a:ea typeface="Times New Roman" panose="02020603050405020304" pitchFamily="18" charset="0"/>
                <a:cs typeface="Times New Roman" panose="02020603050405020304" pitchFamily="18" charset="0"/>
              </a:rPr>
              <a:t>onderwijs/dagbesteding </a:t>
            </a:r>
            <a:r>
              <a:rPr lang="nl-NL" sz="1200" dirty="0">
                <a:latin typeface="Calibri" panose="020F0502020204030204" pitchFamily="34" charset="0"/>
                <a:ea typeface="Times New Roman" panose="02020603050405020304" pitchFamily="18" charset="0"/>
                <a:cs typeface="Times New Roman" panose="02020603050405020304" pitchFamily="18" charset="0"/>
              </a:rPr>
              <a:t>voor iedere jeugdige</a:t>
            </a:r>
          </a:p>
          <a:p>
            <a:pPr lvl="1"/>
            <a:r>
              <a:rPr lang="nl-NL" sz="1200" dirty="0">
                <a:latin typeface="Calibri" panose="020F0502020204030204" pitchFamily="34" charset="0"/>
                <a:ea typeface="Times New Roman" panose="02020603050405020304" pitchFamily="18" charset="0"/>
                <a:cs typeface="Times New Roman" panose="02020603050405020304" pitchFamily="18" charset="0"/>
              </a:rPr>
              <a:t>h</a:t>
            </a:r>
            <a:r>
              <a:rPr lang="nl-NL" sz="1200" dirty="0" smtClean="0">
                <a:latin typeface="Calibri" panose="020F0502020204030204" pitchFamily="34" charset="0"/>
                <a:ea typeface="Times New Roman" panose="02020603050405020304" pitchFamily="18" charset="0"/>
                <a:cs typeface="Times New Roman" panose="02020603050405020304" pitchFamily="18" charset="0"/>
              </a:rPr>
              <a:t>ybride </a:t>
            </a:r>
            <a:r>
              <a:rPr lang="nl-NL" sz="1200" dirty="0">
                <a:latin typeface="Calibri" panose="020F0502020204030204" pitchFamily="34" charset="0"/>
                <a:ea typeface="Times New Roman" panose="02020603050405020304" pitchFamily="18" charset="0"/>
                <a:cs typeface="Times New Roman" panose="02020603050405020304" pitchFamily="18" charset="0"/>
              </a:rPr>
              <a:t>groepen </a:t>
            </a:r>
            <a:r>
              <a:rPr lang="nl-NL" sz="1200" dirty="0" smtClean="0">
                <a:latin typeface="Calibri" panose="020F0502020204030204" pitchFamily="34" charset="0"/>
                <a:ea typeface="Times New Roman" panose="02020603050405020304" pitchFamily="18" charset="0"/>
                <a:cs typeface="Times New Roman" panose="02020603050405020304" pitchFamily="18" charset="0"/>
              </a:rPr>
              <a:t>voor minder </a:t>
            </a:r>
            <a:r>
              <a:rPr lang="nl-NL" sz="1200" dirty="0">
                <a:latin typeface="Calibri" panose="020F0502020204030204" pitchFamily="34" charset="0"/>
                <a:ea typeface="Times New Roman" panose="02020603050405020304" pitchFamily="18" charset="0"/>
                <a:cs typeface="Times New Roman" panose="02020603050405020304" pitchFamily="18" charset="0"/>
              </a:rPr>
              <a:t>overplaatsen</a:t>
            </a:r>
          </a:p>
          <a:p>
            <a:pPr lvl="1"/>
            <a:r>
              <a:rPr lang="nl-NL" sz="1200" dirty="0" smtClean="0">
                <a:latin typeface="Calibri" panose="020F0502020204030204" pitchFamily="34" charset="0"/>
                <a:ea typeface="Times New Roman" panose="02020603050405020304" pitchFamily="18" charset="0"/>
                <a:cs typeface="Times New Roman" panose="02020603050405020304" pitchFamily="18" charset="0"/>
              </a:rPr>
              <a:t>Wet Rechtspositie Gesloten Jeugdhulp </a:t>
            </a:r>
            <a:r>
              <a:rPr lang="nl-NL" sz="1200" dirty="0">
                <a:latin typeface="Calibri" panose="020F0502020204030204" pitchFamily="34" charset="0"/>
                <a:ea typeface="Times New Roman" panose="02020603050405020304" pitchFamily="18" charset="0"/>
                <a:cs typeface="Times New Roman" panose="02020603050405020304" pitchFamily="18" charset="0"/>
              </a:rPr>
              <a:t>leidt tot meer relatiegericht werken</a:t>
            </a:r>
          </a:p>
          <a:p>
            <a:pPr marL="457200" lvl="1" indent="0">
              <a:buNone/>
            </a:pPr>
            <a:endParaRPr lang="nl-NL" sz="1000" dirty="0">
              <a:latin typeface="Calibri" panose="020F0502020204030204" pitchFamily="34" charset="0"/>
              <a:ea typeface="Times New Roman" panose="02020603050405020304" pitchFamily="18" charset="0"/>
              <a:cs typeface="Times New Roman" panose="02020603050405020304" pitchFamily="18" charset="0"/>
            </a:endParaRPr>
          </a:p>
          <a:p>
            <a:r>
              <a:rPr lang="en-US" sz="1400" dirty="0" err="1">
                <a:latin typeface="Calibri" panose="020F0502020204030204" pitchFamily="34" charset="0"/>
                <a:ea typeface="Times New Roman" panose="02020603050405020304" pitchFamily="18" charset="0"/>
                <a:cs typeface="Times New Roman" panose="02020603050405020304" pitchFamily="18" charset="0"/>
              </a:rPr>
              <a:t>Leidt</a:t>
            </a:r>
            <a:r>
              <a:rPr lang="en-US" sz="1400" dirty="0">
                <a:latin typeface="Calibri" panose="020F0502020204030204" pitchFamily="34" charset="0"/>
                <a:ea typeface="Times New Roman" panose="02020603050405020304" pitchFamily="18" charset="0"/>
                <a:cs typeface="Times New Roman" panose="02020603050405020304" pitchFamily="18" charset="0"/>
              </a:rPr>
              <a:t> tot </a:t>
            </a:r>
            <a:r>
              <a:rPr lang="en-US" sz="1400" dirty="0" err="1">
                <a:latin typeface="Calibri" panose="020F0502020204030204" pitchFamily="34" charset="0"/>
                <a:ea typeface="Times New Roman" panose="02020603050405020304" pitchFamily="18" charset="0"/>
                <a:cs typeface="Times New Roman" panose="02020603050405020304" pitchFamily="18" charset="0"/>
              </a:rPr>
              <a:t>hogere</a:t>
            </a:r>
            <a:r>
              <a:rPr lang="en-US" sz="1400" dirty="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a:latin typeface="Calibri" panose="020F0502020204030204" pitchFamily="34" charset="0"/>
                <a:ea typeface="Times New Roman" panose="02020603050405020304" pitchFamily="18" charset="0"/>
                <a:cs typeface="Times New Roman" panose="02020603050405020304" pitchFamily="18" charset="0"/>
              </a:rPr>
              <a:t>tarieven</a:t>
            </a:r>
            <a:r>
              <a:rPr lang="en-US" sz="1400" dirty="0">
                <a:latin typeface="Calibri" panose="020F0502020204030204" pitchFamily="34" charset="0"/>
                <a:ea typeface="Times New Roman" panose="02020603050405020304" pitchFamily="18" charset="0"/>
                <a:cs typeface="Times New Roman" panose="02020603050405020304" pitchFamily="18" charset="0"/>
              </a:rPr>
              <a:t> door </a:t>
            </a:r>
            <a:r>
              <a:rPr lang="en-US" sz="1400" dirty="0" err="1">
                <a:latin typeface="Calibri" panose="020F0502020204030204" pitchFamily="34" charset="0"/>
                <a:ea typeface="Times New Roman" panose="02020603050405020304" pitchFamily="18" charset="0"/>
                <a:cs typeface="Times New Roman" panose="02020603050405020304" pitchFamily="18" charset="0"/>
              </a:rPr>
              <a:t>kleinschaligheid</a:t>
            </a:r>
            <a:r>
              <a:rPr lang="en-US" sz="1400" dirty="0">
                <a:latin typeface="Calibri" panose="020F0502020204030204" pitchFamily="34" charset="0"/>
                <a:ea typeface="Times New Roman" panose="02020603050405020304" pitchFamily="18" charset="0"/>
                <a:cs typeface="Times New Roman" panose="02020603050405020304" pitchFamily="18" charset="0"/>
              </a:rPr>
              <a:t> en </a:t>
            </a:r>
            <a:r>
              <a:rPr lang="en-US" sz="1400" dirty="0" err="1">
                <a:latin typeface="Calibri" panose="020F0502020204030204" pitchFamily="34" charset="0"/>
                <a:ea typeface="Times New Roman" panose="02020603050405020304" pitchFamily="18" charset="0"/>
                <a:cs typeface="Times New Roman" panose="02020603050405020304" pitchFamily="18" charset="0"/>
              </a:rPr>
              <a:t>meer</a:t>
            </a:r>
            <a:r>
              <a:rPr lang="en-US" sz="1400" dirty="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a:latin typeface="Calibri" panose="020F0502020204030204" pitchFamily="34" charset="0"/>
                <a:ea typeface="Times New Roman" panose="02020603050405020304" pitchFamily="18" charset="0"/>
                <a:cs typeface="Times New Roman" panose="02020603050405020304" pitchFamily="18" charset="0"/>
              </a:rPr>
              <a:t>personeel</a:t>
            </a:r>
            <a:r>
              <a:rPr lang="en-US" sz="1400" dirty="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a:latin typeface="Calibri" panose="020F0502020204030204" pitchFamily="34" charset="0"/>
                <a:ea typeface="Times New Roman" panose="02020603050405020304" pitchFamily="18" charset="0"/>
                <a:cs typeface="Times New Roman" panose="02020603050405020304" pitchFamily="18" charset="0"/>
              </a:rPr>
              <a:t>ipv</a:t>
            </a:r>
            <a:r>
              <a:rPr lang="en-US" sz="1400" dirty="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a:latin typeface="Calibri" panose="020F0502020204030204" pitchFamily="34" charset="0"/>
                <a:ea typeface="Times New Roman" panose="02020603050405020304" pitchFamily="18" charset="0"/>
                <a:cs typeface="Times New Roman" panose="02020603050405020304" pitchFamily="18" charset="0"/>
              </a:rPr>
              <a:t>afzonderen</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a:t>
            </a:r>
          </a:p>
          <a:p>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Opbouw</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van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alternatieven</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vereisen</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forse</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investeringen</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oa</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BOEG en </a:t>
            </a:r>
            <a:r>
              <a:rPr lang="en-US" sz="1400" dirty="0" err="1" smtClean="0">
                <a:latin typeface="Calibri" panose="020F0502020204030204" pitchFamily="34" charset="0"/>
                <a:ea typeface="Times New Roman" panose="02020603050405020304" pitchFamily="18" charset="0"/>
                <a:cs typeface="Times New Roman" panose="02020603050405020304" pitchFamily="18" charset="0"/>
              </a:rPr>
              <a:t>nieuwe</a:t>
            </a:r>
            <a:r>
              <a:rPr lang="en-US" sz="1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rPr>
              <a:t>SPUK </a:t>
            </a:r>
            <a:r>
              <a:rPr lang="en-US" sz="1400" dirty="0" err="1">
                <a:latin typeface="Calibri" panose="020F0502020204030204" pitchFamily="34" charset="0"/>
                <a:ea typeface="Calibri" panose="020F0502020204030204" pitchFamily="34" charset="0"/>
              </a:rPr>
              <a:t>frictiekosten</a:t>
            </a:r>
            <a:r>
              <a:rPr lang="en-US" sz="1400" dirty="0">
                <a:latin typeface="Calibri" panose="020F0502020204030204" pitchFamily="34" charset="0"/>
                <a:ea typeface="Calibri" panose="020F0502020204030204" pitchFamily="34" charset="0"/>
              </a:rPr>
              <a:t> en </a:t>
            </a:r>
            <a:r>
              <a:rPr lang="en-US" sz="1400" dirty="0" err="1">
                <a:latin typeface="Calibri" panose="020F0502020204030204" pitchFamily="34" charset="0"/>
                <a:ea typeface="Calibri" panose="020F0502020204030204" pitchFamily="34" charset="0"/>
              </a:rPr>
              <a:t>opbouw</a:t>
            </a:r>
            <a:r>
              <a:rPr lang="en-US" sz="1400" dirty="0">
                <a:latin typeface="Calibri" panose="020F0502020204030204" pitchFamily="34" charset="0"/>
                <a:ea typeface="Calibri" panose="020F0502020204030204" pitchFamily="34" charset="0"/>
              </a:rPr>
              <a:t> </a:t>
            </a:r>
            <a:r>
              <a:rPr lang="en-US" sz="1400" dirty="0" err="1" smtClean="0">
                <a:latin typeface="Calibri" panose="020F0502020204030204" pitchFamily="34" charset="0"/>
                <a:ea typeface="Calibri" panose="020F0502020204030204" pitchFamily="34" charset="0"/>
              </a:rPr>
              <a:t>alternatieven</a:t>
            </a:r>
            <a:r>
              <a:rPr lang="en-US" sz="1400" dirty="0" smtClean="0">
                <a:latin typeface="Calibri" panose="020F0502020204030204" pitchFamily="34" charset="0"/>
                <a:ea typeface="Calibri" panose="020F0502020204030204" pitchFamily="34" charset="0"/>
              </a:rPr>
              <a:t>.</a:t>
            </a:r>
            <a:endParaRPr lang="nl-NL" sz="1400" dirty="0">
              <a:latin typeface="Calibri" panose="020F0502020204030204" pitchFamily="34" charset="0"/>
              <a:ea typeface="Calibri" panose="020F0502020204030204" pitchFamily="34" charset="0"/>
            </a:endParaRPr>
          </a:p>
          <a:p>
            <a:r>
              <a:rPr lang="nl-NL" sz="1400" dirty="0" smtClean="0">
                <a:latin typeface="Calibri" panose="020F0502020204030204" pitchFamily="34" charset="0"/>
                <a:ea typeface="Times New Roman" panose="02020603050405020304" pitchFamily="18" charset="0"/>
                <a:cs typeface="Times New Roman" panose="02020603050405020304" pitchFamily="18" charset="0"/>
              </a:rPr>
              <a:t>De </a:t>
            </a:r>
            <a:r>
              <a:rPr lang="nl-NL" sz="1400" dirty="0">
                <a:latin typeface="Calibri" panose="020F0502020204030204" pitchFamily="34" charset="0"/>
                <a:ea typeface="Times New Roman" panose="02020603050405020304" pitchFamily="18" charset="0"/>
                <a:cs typeface="Times New Roman" panose="02020603050405020304" pitchFamily="18" charset="0"/>
              </a:rPr>
              <a:t>verbinding met onderwijs is cruciaal, want onderwijs is gericht op (toekomst)perspectief. Samenwerkingsverbanden hebben samen met instellingsscholen, gemeenten en jeugdhulp een taak gekregen het onderwijs voor jeugdigen die residentieel geplaatst (open of gesloten) zijn te </a:t>
            </a:r>
            <a:r>
              <a:rPr lang="nl-NL" sz="1400" dirty="0" smtClean="0">
                <a:latin typeface="Calibri" panose="020F0502020204030204" pitchFamily="34" charset="0"/>
                <a:ea typeface="Times New Roman" panose="02020603050405020304" pitchFamily="18" charset="0"/>
                <a:cs typeface="Times New Roman" panose="02020603050405020304" pitchFamily="18" charset="0"/>
              </a:rPr>
              <a:t>verbeteren</a:t>
            </a:r>
          </a:p>
          <a:p>
            <a:r>
              <a:rPr lang="en-US" sz="1400" dirty="0" err="1" smtClean="0">
                <a:latin typeface="Calibri" panose="020F0502020204030204" pitchFamily="34" charset="0"/>
                <a:ea typeface="Calibri" panose="020F0502020204030204" pitchFamily="34" charset="0"/>
              </a:rPr>
              <a:t>Investeren</a:t>
            </a:r>
            <a:r>
              <a:rPr lang="en-US" sz="1400" dirty="0" smtClean="0">
                <a:latin typeface="Calibri" panose="020F0502020204030204" pitchFamily="34" charset="0"/>
                <a:ea typeface="Calibri" panose="020F0502020204030204" pitchFamily="34" charset="0"/>
              </a:rPr>
              <a:t> in </a:t>
            </a:r>
            <a:r>
              <a:rPr lang="en-US" sz="1400" dirty="0" err="1" smtClean="0">
                <a:latin typeface="Calibri" panose="020F0502020204030204" pitchFamily="34" charset="0"/>
                <a:ea typeface="Calibri" panose="020F0502020204030204" pitchFamily="34" charset="0"/>
              </a:rPr>
              <a:t>samenwerking</a:t>
            </a:r>
            <a:r>
              <a:rPr lang="en-US" sz="1400" dirty="0" smtClean="0">
                <a:latin typeface="Calibri" panose="020F0502020204030204" pitchFamily="34" charset="0"/>
                <a:ea typeface="Calibri" panose="020F0502020204030204" pitchFamily="34" charset="0"/>
              </a:rPr>
              <a:t> j-</a:t>
            </a:r>
            <a:r>
              <a:rPr lang="en-US" sz="1400" dirty="0" err="1" smtClean="0">
                <a:latin typeface="Calibri" panose="020F0502020204030204" pitchFamily="34" charset="0"/>
                <a:ea typeface="Calibri" panose="020F0502020204030204" pitchFamily="34" charset="0"/>
              </a:rPr>
              <a:t>ggz</a:t>
            </a:r>
            <a:r>
              <a:rPr lang="en-US" sz="1400" dirty="0" smtClean="0">
                <a:latin typeface="Calibri" panose="020F0502020204030204" pitchFamily="34" charset="0"/>
                <a:ea typeface="Calibri" panose="020F0502020204030204" pitchFamily="34" charset="0"/>
              </a:rPr>
              <a:t> en </a:t>
            </a:r>
            <a:r>
              <a:rPr lang="en-US" sz="1400" dirty="0" err="1" smtClean="0">
                <a:latin typeface="Calibri" panose="020F0502020204030204" pitchFamily="34" charset="0"/>
                <a:ea typeface="Calibri" panose="020F0502020204030204" pitchFamily="34" charset="0"/>
              </a:rPr>
              <a:t>jeugdhulp</a:t>
            </a:r>
            <a:r>
              <a:rPr lang="en-US" sz="1400" dirty="0" smtClean="0">
                <a:latin typeface="Calibri" panose="020F0502020204030204" pitchFamily="34" charset="0"/>
                <a:ea typeface="Calibri" panose="020F0502020204030204" pitchFamily="34" charset="0"/>
              </a:rPr>
              <a:t> voor </a:t>
            </a:r>
            <a:r>
              <a:rPr lang="en-US" sz="1400" dirty="0" err="1" smtClean="0">
                <a:latin typeface="Calibri" panose="020F0502020204030204" pitchFamily="34" charset="0"/>
                <a:ea typeface="Calibri" panose="020F0502020204030204" pitchFamily="34" charset="0"/>
              </a:rPr>
              <a:t>betere</a:t>
            </a:r>
            <a:r>
              <a:rPr lang="en-US" sz="1400" dirty="0" smtClean="0">
                <a:latin typeface="Calibri" panose="020F0502020204030204" pitchFamily="34" charset="0"/>
                <a:ea typeface="Calibri" panose="020F0502020204030204" pitchFamily="34" charset="0"/>
              </a:rPr>
              <a:t> </a:t>
            </a:r>
            <a:r>
              <a:rPr lang="en-US" sz="1400" dirty="0" err="1" smtClean="0">
                <a:latin typeface="Calibri" panose="020F0502020204030204" pitchFamily="34" charset="0"/>
                <a:ea typeface="Calibri" panose="020F0502020204030204" pitchFamily="34" charset="0"/>
              </a:rPr>
              <a:t>behandeling</a:t>
            </a:r>
            <a:r>
              <a:rPr lang="en-US" sz="1400" dirty="0" smtClean="0">
                <a:latin typeface="Calibri" panose="020F0502020204030204" pitchFamily="34" charset="0"/>
                <a:ea typeface="Calibri" panose="020F0502020204030204" pitchFamily="34" charset="0"/>
              </a:rPr>
              <a:t>.</a:t>
            </a:r>
            <a:endParaRPr lang="nl-NL" sz="1400" dirty="0" smtClean="0">
              <a:latin typeface="Calibri" panose="020F0502020204030204" pitchFamily="34" charset="0"/>
              <a:ea typeface="Calibri" panose="020F0502020204030204" pitchFamily="34" charset="0"/>
            </a:endParaRPr>
          </a:p>
          <a:p>
            <a:r>
              <a:rPr lang="en-US" sz="1400" dirty="0" err="1" smtClean="0">
                <a:latin typeface="Calibri" panose="020F0502020204030204" pitchFamily="34" charset="0"/>
                <a:ea typeface="Calibri" panose="020F0502020204030204" pitchFamily="34" charset="0"/>
              </a:rPr>
              <a:t>Verzoek</a:t>
            </a:r>
            <a:r>
              <a:rPr lang="en-US" sz="1400" dirty="0" smtClean="0">
                <a:latin typeface="Calibri" panose="020F0502020204030204" pitchFamily="34" charset="0"/>
                <a:ea typeface="Calibri" panose="020F0502020204030204" pitchFamily="34" charset="0"/>
              </a:rPr>
              <a:t> om </a:t>
            </a:r>
            <a:r>
              <a:rPr lang="en-US" sz="1400" dirty="0" err="1" smtClean="0">
                <a:latin typeface="Calibri" panose="020F0502020204030204" pitchFamily="34" charset="0"/>
                <a:ea typeface="Calibri" panose="020F0502020204030204" pitchFamily="34" charset="0"/>
              </a:rPr>
              <a:t>landelijke</a:t>
            </a:r>
            <a:r>
              <a:rPr lang="en-US" sz="1400" dirty="0" smtClean="0">
                <a:latin typeface="Calibri" panose="020F0502020204030204" pitchFamily="34" charset="0"/>
                <a:ea typeface="Calibri" panose="020F0502020204030204" pitchFamily="34" charset="0"/>
              </a:rPr>
              <a:t> </a:t>
            </a:r>
            <a:r>
              <a:rPr lang="en-US" sz="1400" dirty="0" err="1" smtClean="0">
                <a:latin typeface="Calibri" panose="020F0502020204030204" pitchFamily="34" charset="0"/>
                <a:ea typeface="Calibri" panose="020F0502020204030204" pitchFamily="34" charset="0"/>
              </a:rPr>
              <a:t>regie</a:t>
            </a:r>
            <a:r>
              <a:rPr lang="en-US" sz="1400" dirty="0" smtClean="0">
                <a:latin typeface="Calibri" panose="020F0502020204030204" pitchFamily="34" charset="0"/>
                <a:ea typeface="Calibri" panose="020F0502020204030204" pitchFamily="34" charset="0"/>
              </a:rPr>
              <a:t> op </a:t>
            </a:r>
            <a:r>
              <a:rPr lang="en-US" sz="1400" dirty="0" err="1" smtClean="0">
                <a:latin typeface="Calibri" panose="020F0502020204030204" pitchFamily="34" charset="0"/>
                <a:ea typeface="Calibri" panose="020F0502020204030204" pitchFamily="34" charset="0"/>
              </a:rPr>
              <a:t>spreiding</a:t>
            </a:r>
            <a:r>
              <a:rPr lang="en-US" sz="1400" dirty="0" smtClean="0">
                <a:latin typeface="Calibri" panose="020F0502020204030204" pitchFamily="34" charset="0"/>
                <a:ea typeface="Calibri" panose="020F0502020204030204" pitchFamily="34" charset="0"/>
              </a:rPr>
              <a:t> en </a:t>
            </a:r>
            <a:r>
              <a:rPr lang="en-US" sz="1400" dirty="0" err="1" smtClean="0">
                <a:latin typeface="Calibri" panose="020F0502020204030204" pitchFamily="34" charset="0"/>
                <a:ea typeface="Calibri" panose="020F0502020204030204" pitchFamily="34" charset="0"/>
              </a:rPr>
              <a:t>beschikbaarheid</a:t>
            </a:r>
            <a:r>
              <a:rPr lang="en-US" sz="1400" dirty="0" smtClean="0">
                <a:latin typeface="Calibri" panose="020F0502020204030204" pitchFamily="34" charset="0"/>
                <a:ea typeface="Calibri" panose="020F0502020204030204" pitchFamily="34" charset="0"/>
              </a:rPr>
              <a:t>.</a:t>
            </a:r>
          </a:p>
          <a:p>
            <a:pPr marL="0" indent="0">
              <a:buFont typeface="Arial" pitchFamily="34" charset="0"/>
              <a:buNone/>
            </a:pPr>
            <a:endParaRPr lang="nl-NL" dirty="0">
              <a:latin typeface="Palatino Linotype" panose="02040502050505030304" pitchFamily="18" charset="0"/>
            </a:endParaRPr>
          </a:p>
        </p:txBody>
      </p:sp>
    </p:spTree>
    <p:extLst>
      <p:ext uri="{BB962C8B-B14F-4D97-AF65-F5344CB8AC3E}">
        <p14:creationId xmlns:p14="http://schemas.microsoft.com/office/powerpoint/2010/main" val="11913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D056AA0-74DD-4034-BF91-72B79374FF4E}" type="slidenum">
              <a:rPr lang="nl-NL" smtClean="0"/>
              <a:pPr/>
              <a:t>3</a:t>
            </a:fld>
            <a:endParaRPr lang="nl-NL"/>
          </a:p>
        </p:txBody>
      </p:sp>
      <p:pic>
        <p:nvPicPr>
          <p:cNvPr id="3" name="Afbeelding 2"/>
          <p:cNvPicPr>
            <a:picLocks noChangeAspect="1"/>
          </p:cNvPicPr>
          <p:nvPr/>
        </p:nvPicPr>
        <p:blipFill>
          <a:blip r:embed="rId2"/>
          <a:stretch>
            <a:fillRect/>
          </a:stretch>
        </p:blipFill>
        <p:spPr>
          <a:xfrm>
            <a:off x="184340" y="1762812"/>
            <a:ext cx="8775320" cy="4164641"/>
          </a:xfrm>
          <a:prstGeom prst="rect">
            <a:avLst/>
          </a:prstGeom>
        </p:spPr>
      </p:pic>
      <p:sp>
        <p:nvSpPr>
          <p:cNvPr id="5"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Werkgebied is de G7</a:t>
            </a:r>
            <a:endParaRPr kumimoji="0" lang="nl-NL" sz="36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Tree>
    <p:extLst>
      <p:ext uri="{BB962C8B-B14F-4D97-AF65-F5344CB8AC3E}">
        <p14:creationId xmlns:p14="http://schemas.microsoft.com/office/powerpoint/2010/main" val="298335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1">
            <a:extLst>
              <a:ext uri="{FF2B5EF4-FFF2-40B4-BE49-F238E27FC236}">
                <a16:creationId xmlns:a16="http://schemas.microsoft.com/office/drawing/2014/main" id="{002D8A02-CBBE-4D40-AAE5-BFAD0844F26D}"/>
              </a:ext>
            </a:extLst>
          </p:cNvPr>
          <p:cNvSpPr txBox="1">
            <a:spLocks/>
          </p:cNvSpPr>
          <p:nvPr/>
        </p:nvSpPr>
        <p:spPr>
          <a:xfrm>
            <a:off x="1338227" y="-46752"/>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Context</a:t>
            </a:r>
            <a:endParaRPr kumimoji="0" lang="nl-NL" sz="44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
        <p:nvSpPr>
          <p:cNvPr id="4" name="Tijdelijke aanduiding voor inhoud 3"/>
          <p:cNvSpPr>
            <a:spLocks noGrp="1"/>
          </p:cNvSpPr>
          <p:nvPr>
            <p:ph idx="1"/>
          </p:nvPr>
        </p:nvSpPr>
        <p:spPr>
          <a:xfrm>
            <a:off x="457199" y="1129004"/>
            <a:ext cx="8518849" cy="4997159"/>
          </a:xfrm>
        </p:spPr>
        <p:txBody>
          <a:bodyPr>
            <a:normAutofit/>
          </a:bodyPr>
          <a:lstStyle/>
          <a:p>
            <a:r>
              <a:rPr lang="nl-NL" sz="1600" dirty="0" smtClean="0"/>
              <a:t>BOEG is een tijdelijke buitenboordmotor om innovatie in de regio’s te stimuleren. De financiering van BOEG is een SPUK die loopt tot 2028. </a:t>
            </a:r>
          </a:p>
          <a:p>
            <a:r>
              <a:rPr lang="nl-NL" sz="1600" dirty="0" smtClean="0"/>
              <a:t>Daarnaast lopen andere </a:t>
            </a:r>
            <a:r>
              <a:rPr lang="nl-NL" sz="1600" dirty="0" err="1" smtClean="0"/>
              <a:t>SPUK’s</a:t>
            </a:r>
            <a:r>
              <a:rPr lang="nl-NL" sz="1600" dirty="0" smtClean="0"/>
              <a:t> die om coördinatie en samenwerking binnen de G7 vragen. </a:t>
            </a:r>
          </a:p>
          <a:p>
            <a:r>
              <a:rPr lang="nl-NL" sz="1600" dirty="0" smtClean="0"/>
              <a:t>We bundelen de bovenregionale coördinerende taken en maken een begroting zodat de regio’s weten wat er aan middelen en mensen (natura) wordt gevraagd.</a:t>
            </a:r>
          </a:p>
          <a:p>
            <a:r>
              <a:rPr lang="nl-NL" sz="1600" dirty="0" smtClean="0"/>
              <a:t>Het Landelijk </a:t>
            </a:r>
            <a:r>
              <a:rPr lang="nl-NL" sz="1600" dirty="0" err="1" smtClean="0"/>
              <a:t>JeugdzorgPlus</a:t>
            </a:r>
            <a:r>
              <a:rPr lang="nl-NL" sz="1600" dirty="0" smtClean="0"/>
              <a:t> project verzoekt om versterking van de </a:t>
            </a:r>
            <a:r>
              <a:rPr lang="nl-NL" sz="1600" dirty="0" err="1" smtClean="0"/>
              <a:t>Governance</a:t>
            </a:r>
            <a:r>
              <a:rPr lang="nl-NL" sz="1600" dirty="0" smtClean="0"/>
              <a:t> op landsdeelniveau. De vorm is nog onduidelijk.</a:t>
            </a:r>
          </a:p>
          <a:p>
            <a:r>
              <a:rPr lang="nl-NL" sz="1600" dirty="0" smtClean="0"/>
              <a:t>Er komt steeds meer landelijke regie op beleid, inkoop, kwaliteit (veldnormen), financiën (tariefopbouw, frictiekosten) en regio-organisatie. </a:t>
            </a:r>
          </a:p>
          <a:p>
            <a:r>
              <a:rPr lang="nl-NL" sz="1600" dirty="0"/>
              <a:t>P</a:t>
            </a:r>
            <a:r>
              <a:rPr lang="nl-NL" sz="1600" dirty="0" smtClean="0"/>
              <a:t>arallel loopt een ontwikkeling op het veiligheidsdomein </a:t>
            </a:r>
            <a:r>
              <a:rPr lang="nl-NL" sz="1600" dirty="0" err="1" smtClean="0"/>
              <a:t>oa</a:t>
            </a:r>
            <a:r>
              <a:rPr lang="nl-NL" sz="1600" dirty="0" smtClean="0"/>
              <a:t> Gelderse Verbeteragenda en Toekomstscenario jeugd- en gezinsbescherming (positionering jeugd- strafrecht).</a:t>
            </a:r>
          </a:p>
          <a:p>
            <a:r>
              <a:rPr lang="nl-NL" sz="1600" dirty="0" smtClean="0"/>
              <a:t>Parallel is de ontwikkeling van de </a:t>
            </a:r>
            <a:r>
              <a:rPr lang="nl-NL" sz="1600" dirty="0"/>
              <a:t>S</a:t>
            </a:r>
            <a:r>
              <a:rPr lang="nl-NL" sz="1600" dirty="0" smtClean="0"/>
              <a:t>amenwerkingsverbanden Onderwijs en hun rol voor jeugdigen in residentieel onderwijs. </a:t>
            </a:r>
          </a:p>
          <a:p>
            <a:r>
              <a:rPr lang="nl-NL" sz="1600" dirty="0" smtClean="0"/>
              <a:t>Conclusie: het jeugdveld vereist acteren en coördineren  op 4 schaalniveaus.  </a:t>
            </a:r>
          </a:p>
          <a:p>
            <a:endParaRPr lang="nl-NL" sz="2400" dirty="0"/>
          </a:p>
        </p:txBody>
      </p:sp>
      <p:pic>
        <p:nvPicPr>
          <p:cNvPr id="5" name="Afbeelding 4"/>
          <p:cNvPicPr>
            <a:picLocks noChangeAspect="1"/>
          </p:cNvPicPr>
          <p:nvPr/>
        </p:nvPicPr>
        <p:blipFill>
          <a:blip r:embed="rId3"/>
          <a:stretch>
            <a:fillRect/>
          </a:stretch>
        </p:blipFill>
        <p:spPr>
          <a:xfrm>
            <a:off x="5156862" y="4731341"/>
            <a:ext cx="3819186" cy="2029975"/>
          </a:xfrm>
          <a:prstGeom prst="rect">
            <a:avLst/>
          </a:prstGeom>
        </p:spPr>
      </p:pic>
    </p:spTree>
    <p:extLst>
      <p:ext uri="{BB962C8B-B14F-4D97-AF65-F5344CB8AC3E}">
        <p14:creationId xmlns:p14="http://schemas.microsoft.com/office/powerpoint/2010/main" val="399674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al 51">
            <a:extLst>
              <a:ext uri="{FF2B5EF4-FFF2-40B4-BE49-F238E27FC236}">
                <a16:creationId xmlns:a16="http://schemas.microsoft.com/office/drawing/2014/main" id="{A206FE61-924A-4C16-8CBE-BE80C64453DB}"/>
              </a:ext>
            </a:extLst>
          </p:cNvPr>
          <p:cNvSpPr/>
          <p:nvPr/>
        </p:nvSpPr>
        <p:spPr>
          <a:xfrm>
            <a:off x="3069192" y="5237929"/>
            <a:ext cx="1468677" cy="407146"/>
          </a:xfrm>
          <a:prstGeom prst="ellipse">
            <a:avLst/>
          </a:prstGeom>
          <a:solidFill>
            <a:srgbClr val="D6B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dirty="0">
                <a:solidFill>
                  <a:schemeClr val="tx1"/>
                </a:solidFill>
              </a:rPr>
              <a:t>Ondersteuning</a:t>
            </a:r>
            <a:endParaRPr lang="nl-NL" sz="1200" dirty="0">
              <a:solidFill>
                <a:schemeClr val="tx1"/>
              </a:solidFill>
            </a:endParaRPr>
          </a:p>
        </p:txBody>
      </p:sp>
      <p:sp>
        <p:nvSpPr>
          <p:cNvPr id="2" name="Titel 1">
            <a:extLst>
              <a:ext uri="{FF2B5EF4-FFF2-40B4-BE49-F238E27FC236}">
                <a16:creationId xmlns:a16="http://schemas.microsoft.com/office/drawing/2014/main" id="{002D8A02-CBBE-4D40-AAE5-BFAD0844F26D}"/>
              </a:ext>
            </a:extLst>
          </p:cNvPr>
          <p:cNvSpPr txBox="1">
            <a:spLocks/>
          </p:cNvSpPr>
          <p:nvPr/>
        </p:nvSpPr>
        <p:spPr>
          <a:xfrm>
            <a:off x="1689083" y="1266280"/>
            <a:ext cx="3107559" cy="736962"/>
          </a:xfrm>
          <a:prstGeom prst="rect">
            <a:avLst/>
          </a:prstGeom>
        </p:spPr>
        <p:txBody>
          <a:bodyPr anchor="ctr">
            <a:normAutofit/>
          </a:bodyPr>
          <a:lstStyle/>
          <a:p>
            <a:pPr algn="ctr">
              <a:spcBef>
                <a:spcPct val="0"/>
              </a:spcBef>
              <a:defRPr/>
            </a:pPr>
            <a:endParaRPr lang="nl-NL" sz="3600" dirty="0">
              <a:solidFill>
                <a:schemeClr val="accent5">
                  <a:lumMod val="75000"/>
                </a:schemeClr>
              </a:solidFill>
              <a:latin typeface="Gill Sans Ultra Bold Condensed" pitchFamily="34" charset="0"/>
              <a:ea typeface="+mj-ea"/>
              <a:cs typeface="+mj-cs"/>
            </a:endParaRPr>
          </a:p>
        </p:txBody>
      </p:sp>
      <p:sp>
        <p:nvSpPr>
          <p:cNvPr id="6" name="Titel 1">
            <a:extLst>
              <a:ext uri="{FF2B5EF4-FFF2-40B4-BE49-F238E27FC236}">
                <a16:creationId xmlns:a16="http://schemas.microsoft.com/office/drawing/2014/main" id="{3D738DA7-A943-4E63-826C-E8DE3C9346E3}"/>
              </a:ext>
            </a:extLst>
          </p:cNvPr>
          <p:cNvSpPr>
            <a:spLocks noGrp="1"/>
          </p:cNvSpPr>
          <p:nvPr/>
        </p:nvSpPr>
        <p:spPr>
          <a:xfrm>
            <a:off x="1143000" y="1632159"/>
            <a:ext cx="6858000" cy="1790700"/>
          </a:xfrm>
          <a:prstGeom prst="rect">
            <a:avLst/>
          </a:prstGeom>
          <a:ln>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NL" sz="4500" dirty="0"/>
          </a:p>
        </p:txBody>
      </p:sp>
      <p:pic>
        <p:nvPicPr>
          <p:cNvPr id="28" name="Afbeelding 27">
            <a:extLst>
              <a:ext uri="{FF2B5EF4-FFF2-40B4-BE49-F238E27FC236}">
                <a16:creationId xmlns:a16="http://schemas.microsoft.com/office/drawing/2014/main" id="{D6BDEF6D-8056-4020-B6D6-331DF1A0D0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6" r="-838"/>
          <a:stretch/>
        </p:blipFill>
        <p:spPr>
          <a:xfrm>
            <a:off x="2748982" y="3442814"/>
            <a:ext cx="2178935" cy="1303973"/>
          </a:xfrm>
          <a:prstGeom prst="rect">
            <a:avLst/>
          </a:prstGeom>
        </p:spPr>
      </p:pic>
      <p:sp>
        <p:nvSpPr>
          <p:cNvPr id="29" name="Rechthoek: afgeronde hoeken 28">
            <a:extLst>
              <a:ext uri="{FF2B5EF4-FFF2-40B4-BE49-F238E27FC236}">
                <a16:creationId xmlns:a16="http://schemas.microsoft.com/office/drawing/2014/main" id="{CDDA260A-E5DA-4FC5-B570-5750F066645B}"/>
              </a:ext>
            </a:extLst>
          </p:cNvPr>
          <p:cNvSpPr/>
          <p:nvPr/>
        </p:nvSpPr>
        <p:spPr>
          <a:xfrm>
            <a:off x="5087963" y="3252543"/>
            <a:ext cx="2479900" cy="244966"/>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smtClean="0"/>
              <a:t>Regionale Contractmanagers</a:t>
            </a:r>
            <a:endParaRPr lang="nl-NL" sz="1200" dirty="0"/>
          </a:p>
        </p:txBody>
      </p:sp>
      <p:sp>
        <p:nvSpPr>
          <p:cNvPr id="30" name="Rechthoek: afgeronde hoeken 29">
            <a:extLst>
              <a:ext uri="{FF2B5EF4-FFF2-40B4-BE49-F238E27FC236}">
                <a16:creationId xmlns:a16="http://schemas.microsoft.com/office/drawing/2014/main" id="{2E84AEED-20C6-43D5-BD39-CEF9789C28A1}"/>
              </a:ext>
            </a:extLst>
          </p:cNvPr>
          <p:cNvSpPr/>
          <p:nvPr/>
        </p:nvSpPr>
        <p:spPr>
          <a:xfrm>
            <a:off x="5087962" y="3637366"/>
            <a:ext cx="2479901" cy="226160"/>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a:t>7 Regionale </a:t>
            </a:r>
            <a:r>
              <a:rPr lang="nl-NL" sz="1200" dirty="0" smtClean="0"/>
              <a:t>Expert </a:t>
            </a:r>
            <a:r>
              <a:rPr lang="nl-NL" sz="1200" dirty="0"/>
              <a:t>Teams </a:t>
            </a:r>
            <a:r>
              <a:rPr lang="nl-NL" sz="1200" dirty="0" smtClean="0"/>
              <a:t> </a:t>
            </a:r>
            <a:endParaRPr lang="nl-NL" sz="1200" dirty="0"/>
          </a:p>
        </p:txBody>
      </p:sp>
      <p:sp>
        <p:nvSpPr>
          <p:cNvPr id="31" name="Ovaal 30">
            <a:extLst>
              <a:ext uri="{FF2B5EF4-FFF2-40B4-BE49-F238E27FC236}">
                <a16:creationId xmlns:a16="http://schemas.microsoft.com/office/drawing/2014/main" id="{A206FE61-924A-4C16-8CBE-BE80C64453DB}"/>
              </a:ext>
            </a:extLst>
          </p:cNvPr>
          <p:cNvSpPr/>
          <p:nvPr/>
        </p:nvSpPr>
        <p:spPr>
          <a:xfrm>
            <a:off x="632823" y="3891084"/>
            <a:ext cx="2360815" cy="596562"/>
          </a:xfrm>
          <a:prstGeom prst="ellipse">
            <a:avLst/>
          </a:prstGeom>
          <a:solidFill>
            <a:srgbClr val="D6B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tx1"/>
                </a:solidFill>
              </a:rPr>
              <a:t>3 platforms </a:t>
            </a:r>
            <a:endParaRPr lang="nl-NL" sz="1050" dirty="0" smtClean="0">
              <a:solidFill>
                <a:schemeClr val="tx1"/>
              </a:solidFill>
            </a:endParaRPr>
          </a:p>
          <a:p>
            <a:pPr algn="ctr"/>
            <a:r>
              <a:rPr lang="nl-NL" sz="1050" dirty="0" err="1" smtClean="0">
                <a:solidFill>
                  <a:schemeClr val="tx1"/>
                </a:solidFill>
              </a:rPr>
              <a:t>Ervarings-Deskundigen</a:t>
            </a:r>
            <a:endParaRPr lang="nl-NL" sz="1050" dirty="0">
              <a:solidFill>
                <a:schemeClr val="tx1"/>
              </a:solidFill>
            </a:endParaRPr>
          </a:p>
        </p:txBody>
      </p:sp>
      <p:sp>
        <p:nvSpPr>
          <p:cNvPr id="33" name="Rechthoek: afgeronde hoeken 32">
            <a:extLst>
              <a:ext uri="{FF2B5EF4-FFF2-40B4-BE49-F238E27FC236}">
                <a16:creationId xmlns:a16="http://schemas.microsoft.com/office/drawing/2014/main" id="{4CA9E21F-DF9D-42B8-BA93-5988C1B19C22}"/>
              </a:ext>
            </a:extLst>
          </p:cNvPr>
          <p:cNvSpPr/>
          <p:nvPr/>
        </p:nvSpPr>
        <p:spPr>
          <a:xfrm>
            <a:off x="3707858" y="2698722"/>
            <a:ext cx="1721840" cy="373736"/>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a:t>Kerngroep BOEG</a:t>
            </a:r>
            <a:br>
              <a:rPr lang="nl-NL" sz="1200" dirty="0"/>
            </a:br>
            <a:r>
              <a:rPr lang="nl-NL" sz="1200" dirty="0"/>
              <a:t>3 regio’s namens </a:t>
            </a:r>
            <a:r>
              <a:rPr lang="nl-NL" sz="1200" dirty="0" smtClean="0"/>
              <a:t>G7</a:t>
            </a:r>
            <a:endParaRPr lang="nl-NL" sz="1200" dirty="0"/>
          </a:p>
        </p:txBody>
      </p:sp>
      <p:sp>
        <p:nvSpPr>
          <p:cNvPr id="34" name="Rechthoek: afgeronde hoeken 33">
            <a:extLst>
              <a:ext uri="{FF2B5EF4-FFF2-40B4-BE49-F238E27FC236}">
                <a16:creationId xmlns:a16="http://schemas.microsoft.com/office/drawing/2014/main" id="{C7A22D07-DA6A-4582-888E-1518341943CE}"/>
              </a:ext>
            </a:extLst>
          </p:cNvPr>
          <p:cNvSpPr/>
          <p:nvPr/>
        </p:nvSpPr>
        <p:spPr>
          <a:xfrm>
            <a:off x="3717065" y="2016982"/>
            <a:ext cx="1721840" cy="402350"/>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a:t>Ambtelijk overleg G7 </a:t>
            </a:r>
          </a:p>
        </p:txBody>
      </p:sp>
      <p:sp>
        <p:nvSpPr>
          <p:cNvPr id="35" name="Rechthoek: afgeronde hoeken 34">
            <a:extLst>
              <a:ext uri="{FF2B5EF4-FFF2-40B4-BE49-F238E27FC236}">
                <a16:creationId xmlns:a16="http://schemas.microsoft.com/office/drawing/2014/main" id="{62C39DB3-326C-48B8-A268-DCC3D13848C2}"/>
              </a:ext>
            </a:extLst>
          </p:cNvPr>
          <p:cNvSpPr/>
          <p:nvPr/>
        </p:nvSpPr>
        <p:spPr>
          <a:xfrm>
            <a:off x="3717063" y="1205165"/>
            <a:ext cx="1712634" cy="523750"/>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a:t>Bestuurlijk overleg G7</a:t>
            </a:r>
          </a:p>
        </p:txBody>
      </p:sp>
      <p:sp>
        <p:nvSpPr>
          <p:cNvPr id="36" name="Pijl: omhoog/omlaag 35">
            <a:extLst>
              <a:ext uri="{FF2B5EF4-FFF2-40B4-BE49-F238E27FC236}">
                <a16:creationId xmlns:a16="http://schemas.microsoft.com/office/drawing/2014/main" id="{E792D5B6-2E65-4DA6-8FFC-EA114A7CDF4B}"/>
              </a:ext>
            </a:extLst>
          </p:cNvPr>
          <p:cNvSpPr/>
          <p:nvPr/>
        </p:nvSpPr>
        <p:spPr>
          <a:xfrm>
            <a:off x="4521063" y="1770781"/>
            <a:ext cx="105912" cy="225656"/>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200"/>
          </a:p>
        </p:txBody>
      </p:sp>
      <p:sp>
        <p:nvSpPr>
          <p:cNvPr id="37" name="Pijl: omhoog/omlaag 36">
            <a:extLst>
              <a:ext uri="{FF2B5EF4-FFF2-40B4-BE49-F238E27FC236}">
                <a16:creationId xmlns:a16="http://schemas.microsoft.com/office/drawing/2014/main" id="{8EECBFB8-6C7C-4EB8-93F0-D5C39CB9B3CD}"/>
              </a:ext>
            </a:extLst>
          </p:cNvPr>
          <p:cNvSpPr/>
          <p:nvPr/>
        </p:nvSpPr>
        <p:spPr>
          <a:xfrm>
            <a:off x="4503026" y="2446198"/>
            <a:ext cx="105912" cy="225656"/>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200"/>
          </a:p>
        </p:txBody>
      </p:sp>
      <p:sp>
        <p:nvSpPr>
          <p:cNvPr id="38" name="Pijl: omhoog/omlaag 37">
            <a:extLst>
              <a:ext uri="{FF2B5EF4-FFF2-40B4-BE49-F238E27FC236}">
                <a16:creationId xmlns:a16="http://schemas.microsoft.com/office/drawing/2014/main" id="{B3893470-B3A7-450C-99A5-F2B3EC40AB5B}"/>
              </a:ext>
            </a:extLst>
          </p:cNvPr>
          <p:cNvSpPr/>
          <p:nvPr/>
        </p:nvSpPr>
        <p:spPr>
          <a:xfrm>
            <a:off x="3784091" y="3151051"/>
            <a:ext cx="98098" cy="413042"/>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200"/>
          </a:p>
        </p:txBody>
      </p:sp>
      <p:sp>
        <p:nvSpPr>
          <p:cNvPr id="51" name="Ovaal 50">
            <a:extLst>
              <a:ext uri="{FF2B5EF4-FFF2-40B4-BE49-F238E27FC236}">
                <a16:creationId xmlns:a16="http://schemas.microsoft.com/office/drawing/2014/main" id="{A206FE61-924A-4C16-8CBE-BE80C64453DB}"/>
              </a:ext>
            </a:extLst>
          </p:cNvPr>
          <p:cNvSpPr/>
          <p:nvPr/>
        </p:nvSpPr>
        <p:spPr>
          <a:xfrm>
            <a:off x="2860661" y="4802427"/>
            <a:ext cx="1744589" cy="482177"/>
          </a:xfrm>
          <a:prstGeom prst="ellipse">
            <a:avLst/>
          </a:prstGeom>
          <a:solidFill>
            <a:srgbClr val="D6B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dirty="0">
                <a:solidFill>
                  <a:schemeClr val="tx1"/>
                </a:solidFill>
              </a:rPr>
              <a:t>Programma</a:t>
            </a:r>
          </a:p>
          <a:p>
            <a:pPr algn="ctr"/>
            <a:r>
              <a:rPr lang="nl-NL" sz="1050" dirty="0">
                <a:solidFill>
                  <a:schemeClr val="tx1"/>
                </a:solidFill>
              </a:rPr>
              <a:t>manager</a:t>
            </a:r>
            <a:endParaRPr lang="nl-NL" sz="1200" dirty="0">
              <a:solidFill>
                <a:schemeClr val="tx1"/>
              </a:solidFill>
            </a:endParaRPr>
          </a:p>
        </p:txBody>
      </p:sp>
      <p:sp>
        <p:nvSpPr>
          <p:cNvPr id="47" name="Ovaal 46">
            <a:extLst>
              <a:ext uri="{FF2B5EF4-FFF2-40B4-BE49-F238E27FC236}">
                <a16:creationId xmlns:a16="http://schemas.microsoft.com/office/drawing/2014/main" id="{A206FE61-924A-4C16-8CBE-BE80C64453DB}"/>
              </a:ext>
            </a:extLst>
          </p:cNvPr>
          <p:cNvSpPr/>
          <p:nvPr/>
        </p:nvSpPr>
        <p:spPr>
          <a:xfrm>
            <a:off x="490023" y="5701871"/>
            <a:ext cx="2743199" cy="564374"/>
          </a:xfrm>
          <a:prstGeom prst="ellipse">
            <a:avLst/>
          </a:prstGeom>
          <a:solidFill>
            <a:srgbClr val="D6B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dirty="0" smtClean="0">
                <a:solidFill>
                  <a:schemeClr val="tx1"/>
                </a:solidFill>
              </a:rPr>
              <a:t>5 </a:t>
            </a:r>
            <a:r>
              <a:rPr lang="nl-NL" sz="1050" dirty="0">
                <a:solidFill>
                  <a:schemeClr val="tx1"/>
                </a:solidFill>
              </a:rPr>
              <a:t>Procesregisseurs</a:t>
            </a:r>
            <a:endParaRPr lang="nl-NL" sz="1200" dirty="0">
              <a:solidFill>
                <a:schemeClr val="tx1"/>
              </a:solidFill>
            </a:endParaRPr>
          </a:p>
        </p:txBody>
      </p:sp>
      <p:sp>
        <p:nvSpPr>
          <p:cNvPr id="46" name="Ovaal 45">
            <a:extLst>
              <a:ext uri="{FF2B5EF4-FFF2-40B4-BE49-F238E27FC236}">
                <a16:creationId xmlns:a16="http://schemas.microsoft.com/office/drawing/2014/main" id="{A206FE61-924A-4C16-8CBE-BE80C64453DB}"/>
              </a:ext>
            </a:extLst>
          </p:cNvPr>
          <p:cNvSpPr/>
          <p:nvPr/>
        </p:nvSpPr>
        <p:spPr>
          <a:xfrm>
            <a:off x="618275" y="5284604"/>
            <a:ext cx="2464533" cy="492998"/>
          </a:xfrm>
          <a:prstGeom prst="ellipse">
            <a:avLst/>
          </a:prstGeom>
          <a:solidFill>
            <a:srgbClr val="D6B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dirty="0">
                <a:solidFill>
                  <a:schemeClr val="tx1"/>
                </a:solidFill>
              </a:rPr>
              <a:t>3</a:t>
            </a:r>
            <a:r>
              <a:rPr lang="nl-NL" sz="1050" dirty="0" smtClean="0">
                <a:solidFill>
                  <a:schemeClr val="tx1"/>
                </a:solidFill>
              </a:rPr>
              <a:t> Projectleiders en diverse adviseurs</a:t>
            </a:r>
            <a:endParaRPr lang="nl-NL" sz="1200" dirty="0">
              <a:solidFill>
                <a:schemeClr val="tx1"/>
              </a:solidFill>
            </a:endParaRPr>
          </a:p>
        </p:txBody>
      </p:sp>
      <p:sp>
        <p:nvSpPr>
          <p:cNvPr id="53" name="Ovaal 52">
            <a:extLst>
              <a:ext uri="{FF2B5EF4-FFF2-40B4-BE49-F238E27FC236}">
                <a16:creationId xmlns:a16="http://schemas.microsoft.com/office/drawing/2014/main" id="{A206FE61-924A-4C16-8CBE-BE80C64453DB}"/>
              </a:ext>
            </a:extLst>
          </p:cNvPr>
          <p:cNvSpPr/>
          <p:nvPr/>
        </p:nvSpPr>
        <p:spPr>
          <a:xfrm>
            <a:off x="938346" y="3466315"/>
            <a:ext cx="1742833" cy="464300"/>
          </a:xfrm>
          <a:prstGeom prst="ellipse">
            <a:avLst/>
          </a:prstGeom>
          <a:solidFill>
            <a:srgbClr val="D6B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tx1"/>
                </a:solidFill>
              </a:rPr>
              <a:t>Netwerk van experts</a:t>
            </a:r>
          </a:p>
        </p:txBody>
      </p:sp>
      <p:sp>
        <p:nvSpPr>
          <p:cNvPr id="25" name="Rechthoek: afgeronde hoeken 28">
            <a:extLst>
              <a:ext uri="{FF2B5EF4-FFF2-40B4-BE49-F238E27FC236}">
                <a16:creationId xmlns:a16="http://schemas.microsoft.com/office/drawing/2014/main" id="{CDDA260A-E5DA-4FC5-B570-5750F066645B}"/>
              </a:ext>
            </a:extLst>
          </p:cNvPr>
          <p:cNvSpPr/>
          <p:nvPr/>
        </p:nvSpPr>
        <p:spPr>
          <a:xfrm>
            <a:off x="7261874" y="901205"/>
            <a:ext cx="1396017" cy="589720"/>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a:t>Raden en Colleges</a:t>
            </a:r>
          </a:p>
          <a:p>
            <a:pPr algn="ctr"/>
            <a:r>
              <a:rPr lang="nl-NL" sz="1200" dirty="0"/>
              <a:t>Gelderland</a:t>
            </a:r>
          </a:p>
        </p:txBody>
      </p:sp>
      <p:cxnSp>
        <p:nvCxnSpPr>
          <p:cNvPr id="7" name="Rechte verbindingslijn 6"/>
          <p:cNvCxnSpPr>
            <a:stCxn id="25" idx="1"/>
          </p:cNvCxnSpPr>
          <p:nvPr/>
        </p:nvCxnSpPr>
        <p:spPr>
          <a:xfrm flipH="1">
            <a:off x="5393951" y="1196064"/>
            <a:ext cx="1867924" cy="415500"/>
          </a:xfrm>
          <a:prstGeom prst="line">
            <a:avLst/>
          </a:prstGeom>
          <a:ln w="57150">
            <a:solidFill>
              <a:srgbClr val="00809C"/>
            </a:solidFill>
          </a:ln>
        </p:spPr>
        <p:style>
          <a:lnRef idx="1">
            <a:schemeClr val="accent1"/>
          </a:lnRef>
          <a:fillRef idx="0">
            <a:schemeClr val="accent1"/>
          </a:fillRef>
          <a:effectRef idx="0">
            <a:schemeClr val="accent1"/>
          </a:effectRef>
          <a:fontRef idx="minor">
            <a:schemeClr val="tx1"/>
          </a:fontRef>
        </p:style>
      </p:cxnSp>
      <p:sp>
        <p:nvSpPr>
          <p:cNvPr id="23" name="Rechthoek: afgeronde hoeken 28">
            <a:extLst>
              <a:ext uri="{FF2B5EF4-FFF2-40B4-BE49-F238E27FC236}">
                <a16:creationId xmlns:a16="http://schemas.microsoft.com/office/drawing/2014/main" id="{CDDA260A-E5DA-4FC5-B570-5750F066645B}"/>
              </a:ext>
            </a:extLst>
          </p:cNvPr>
          <p:cNvSpPr/>
          <p:nvPr/>
        </p:nvSpPr>
        <p:spPr>
          <a:xfrm>
            <a:off x="5595365" y="1083996"/>
            <a:ext cx="1494008" cy="589720"/>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Bestuurlijk Overleg 7 Jeugdregio’s</a:t>
            </a:r>
          </a:p>
        </p:txBody>
      </p:sp>
      <p:cxnSp>
        <p:nvCxnSpPr>
          <p:cNvPr id="39" name="Rechte verbindingslijn 38"/>
          <p:cNvCxnSpPr>
            <a:stCxn id="23" idx="2"/>
            <a:endCxn id="29" idx="0"/>
          </p:cNvCxnSpPr>
          <p:nvPr/>
        </p:nvCxnSpPr>
        <p:spPr>
          <a:xfrm flipH="1">
            <a:off x="6327913" y="1673716"/>
            <a:ext cx="14456" cy="1578827"/>
          </a:xfrm>
          <a:prstGeom prst="line">
            <a:avLst/>
          </a:prstGeom>
          <a:ln w="57150">
            <a:solidFill>
              <a:srgbClr val="00809C"/>
            </a:solidFill>
          </a:ln>
        </p:spPr>
        <p:style>
          <a:lnRef idx="1">
            <a:schemeClr val="accent1"/>
          </a:lnRef>
          <a:fillRef idx="0">
            <a:schemeClr val="accent1"/>
          </a:fillRef>
          <a:effectRef idx="0">
            <a:schemeClr val="accent1"/>
          </a:effectRef>
          <a:fontRef idx="minor">
            <a:schemeClr val="tx1"/>
          </a:fontRef>
        </p:style>
      </p:cxnSp>
      <p:sp>
        <p:nvSpPr>
          <p:cNvPr id="26" name="Ovaal 25">
            <a:extLst>
              <a:ext uri="{FF2B5EF4-FFF2-40B4-BE49-F238E27FC236}">
                <a16:creationId xmlns:a16="http://schemas.microsoft.com/office/drawing/2014/main" id="{A206FE61-924A-4C16-8CBE-BE80C64453DB}"/>
              </a:ext>
            </a:extLst>
          </p:cNvPr>
          <p:cNvSpPr/>
          <p:nvPr/>
        </p:nvSpPr>
        <p:spPr>
          <a:xfrm>
            <a:off x="767024" y="4876793"/>
            <a:ext cx="2137338" cy="511662"/>
          </a:xfrm>
          <a:prstGeom prst="ellipse">
            <a:avLst/>
          </a:prstGeom>
          <a:solidFill>
            <a:srgbClr val="D6B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dirty="0" smtClean="0">
                <a:solidFill>
                  <a:schemeClr val="tx1"/>
                </a:solidFill>
              </a:rPr>
              <a:t>2 coördinatoren Gld Leert</a:t>
            </a:r>
            <a:endParaRPr lang="nl-NL" sz="1200" dirty="0">
              <a:solidFill>
                <a:schemeClr val="tx1"/>
              </a:solidFill>
            </a:endParaRPr>
          </a:p>
        </p:txBody>
      </p:sp>
      <p:sp>
        <p:nvSpPr>
          <p:cNvPr id="27" name="Ovaal 26">
            <a:extLst>
              <a:ext uri="{FF2B5EF4-FFF2-40B4-BE49-F238E27FC236}">
                <a16:creationId xmlns:a16="http://schemas.microsoft.com/office/drawing/2014/main" id="{A206FE61-924A-4C16-8CBE-BE80C64453DB}"/>
              </a:ext>
            </a:extLst>
          </p:cNvPr>
          <p:cNvSpPr/>
          <p:nvPr/>
        </p:nvSpPr>
        <p:spPr>
          <a:xfrm>
            <a:off x="888856" y="4452108"/>
            <a:ext cx="1893674" cy="511662"/>
          </a:xfrm>
          <a:prstGeom prst="ellipse">
            <a:avLst/>
          </a:prstGeom>
          <a:solidFill>
            <a:srgbClr val="D6B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50" dirty="0" smtClean="0">
                <a:solidFill>
                  <a:schemeClr val="tx1"/>
                </a:solidFill>
              </a:rPr>
              <a:t>1 procesbegeleider en kerngroep K-EET</a:t>
            </a:r>
            <a:endParaRPr lang="nl-NL" sz="1200" dirty="0">
              <a:solidFill>
                <a:schemeClr val="tx1"/>
              </a:solidFill>
            </a:endParaRPr>
          </a:p>
        </p:txBody>
      </p:sp>
      <p:sp>
        <p:nvSpPr>
          <p:cNvPr id="32" name="Titel 1">
            <a:extLst>
              <a:ext uri="{FF2B5EF4-FFF2-40B4-BE49-F238E27FC236}">
                <a16:creationId xmlns:a16="http://schemas.microsoft.com/office/drawing/2014/main" id="{002D8A02-CBBE-4D40-AAE5-BFAD0844F26D}"/>
              </a:ext>
            </a:extLst>
          </p:cNvPr>
          <p:cNvSpPr txBox="1">
            <a:spLocks/>
          </p:cNvSpPr>
          <p:nvPr/>
        </p:nvSpPr>
        <p:spPr>
          <a:xfrm>
            <a:off x="1338227" y="-46752"/>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Netwerkorganisatie</a:t>
            </a:r>
            <a:endParaRPr kumimoji="0" lang="nl-NL" sz="44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
        <p:nvSpPr>
          <p:cNvPr id="40" name="Rechthoek: afgeronde hoeken 32">
            <a:extLst>
              <a:ext uri="{FF2B5EF4-FFF2-40B4-BE49-F238E27FC236}">
                <a16:creationId xmlns:a16="http://schemas.microsoft.com/office/drawing/2014/main" id="{4CA9E21F-DF9D-42B8-BA93-5988C1B19C22}"/>
              </a:ext>
            </a:extLst>
          </p:cNvPr>
          <p:cNvSpPr/>
          <p:nvPr/>
        </p:nvSpPr>
        <p:spPr>
          <a:xfrm>
            <a:off x="1760110" y="2726073"/>
            <a:ext cx="1721840" cy="373736"/>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smtClean="0"/>
              <a:t>Coördinerende gemeente Nijmegen</a:t>
            </a:r>
            <a:endParaRPr lang="nl-NL" sz="1200" dirty="0"/>
          </a:p>
        </p:txBody>
      </p:sp>
      <p:sp>
        <p:nvSpPr>
          <p:cNvPr id="41" name="Rechthoek: afgeronde hoeken 32">
            <a:extLst>
              <a:ext uri="{FF2B5EF4-FFF2-40B4-BE49-F238E27FC236}">
                <a16:creationId xmlns:a16="http://schemas.microsoft.com/office/drawing/2014/main" id="{4CA9E21F-DF9D-42B8-BA93-5988C1B19C22}"/>
              </a:ext>
            </a:extLst>
          </p:cNvPr>
          <p:cNvSpPr/>
          <p:nvPr/>
        </p:nvSpPr>
        <p:spPr>
          <a:xfrm>
            <a:off x="1737923" y="2068552"/>
            <a:ext cx="1721840" cy="373736"/>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200" dirty="0" smtClean="0"/>
              <a:t>VWS/VNG</a:t>
            </a:r>
            <a:endParaRPr lang="nl-NL" sz="1200" dirty="0"/>
          </a:p>
        </p:txBody>
      </p:sp>
      <p:sp>
        <p:nvSpPr>
          <p:cNvPr id="42" name="Pijl: omhoog/omlaag 36">
            <a:extLst>
              <a:ext uri="{FF2B5EF4-FFF2-40B4-BE49-F238E27FC236}">
                <a16:creationId xmlns:a16="http://schemas.microsoft.com/office/drawing/2014/main" id="{8EECBFB8-6C7C-4EB8-93F0-D5C39CB9B3CD}"/>
              </a:ext>
            </a:extLst>
          </p:cNvPr>
          <p:cNvSpPr/>
          <p:nvPr/>
        </p:nvSpPr>
        <p:spPr>
          <a:xfrm>
            <a:off x="2568074" y="2470694"/>
            <a:ext cx="105912" cy="225656"/>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200"/>
          </a:p>
        </p:txBody>
      </p:sp>
      <p:sp>
        <p:nvSpPr>
          <p:cNvPr id="43" name="Pijl: omhoog/omlaag 37">
            <a:extLst>
              <a:ext uri="{FF2B5EF4-FFF2-40B4-BE49-F238E27FC236}">
                <a16:creationId xmlns:a16="http://schemas.microsoft.com/office/drawing/2014/main" id="{B3893470-B3A7-450C-99A5-F2B3EC40AB5B}"/>
              </a:ext>
            </a:extLst>
          </p:cNvPr>
          <p:cNvSpPr/>
          <p:nvPr/>
        </p:nvSpPr>
        <p:spPr>
          <a:xfrm>
            <a:off x="3362206" y="3158479"/>
            <a:ext cx="97557" cy="405614"/>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200"/>
          </a:p>
        </p:txBody>
      </p:sp>
    </p:spTree>
    <p:extLst>
      <p:ext uri="{BB962C8B-B14F-4D97-AF65-F5344CB8AC3E}">
        <p14:creationId xmlns:p14="http://schemas.microsoft.com/office/powerpoint/2010/main" val="174630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p:cNvSpPr/>
          <p:nvPr/>
        </p:nvSpPr>
        <p:spPr>
          <a:xfrm>
            <a:off x="6507973" y="1746612"/>
            <a:ext cx="2520280" cy="1156874"/>
          </a:xfrm>
          <a:prstGeom prst="rect">
            <a:avLst/>
          </a:prstGeom>
          <a:solidFill>
            <a:srgbClr val="FBC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p:cNvSpPr/>
          <p:nvPr/>
        </p:nvSpPr>
        <p:spPr>
          <a:xfrm>
            <a:off x="6608205" y="-738185"/>
            <a:ext cx="1542410" cy="307777"/>
          </a:xfrm>
          <a:prstGeom prst="rect">
            <a:avLst/>
          </a:prstGeom>
          <a:solidFill>
            <a:srgbClr val="FBC66F"/>
          </a:solidFill>
        </p:spPr>
        <p:txBody>
          <a:bodyPr wrap="none">
            <a:spAutoFit/>
          </a:bodyPr>
          <a:lstStyle/>
          <a:p>
            <a:r>
              <a:rPr lang="nl-NL" sz="1400" dirty="0" smtClean="0">
                <a:latin typeface="Segoe UI Black" pitchFamily="34" charset="0"/>
                <a:ea typeface="Segoe UI Black" pitchFamily="34" charset="0"/>
                <a:cs typeface="Arial" panose="020B0604020202020204" pitchFamily="34" charset="0"/>
              </a:rPr>
              <a:t>Bestuurders G7</a:t>
            </a:r>
            <a:endParaRPr lang="nl-NL" sz="1400" dirty="0">
              <a:ea typeface="Segoe UI Black" pitchFamily="34" charset="0"/>
              <a:cs typeface="Poppins Light" panose="02000000000000000000" pitchFamily="2" charset="0"/>
            </a:endParaRPr>
          </a:p>
        </p:txBody>
      </p:sp>
      <p:sp>
        <p:nvSpPr>
          <p:cNvPr id="29" name="Rechthoek 28"/>
          <p:cNvSpPr/>
          <p:nvPr/>
        </p:nvSpPr>
        <p:spPr>
          <a:xfrm>
            <a:off x="3709851" y="1730335"/>
            <a:ext cx="1910647" cy="1179484"/>
          </a:xfrm>
          <a:prstGeom prst="rect">
            <a:avLst/>
          </a:prstGeom>
          <a:solidFill>
            <a:srgbClr val="EF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p:nvSpPr>
        <p:spPr>
          <a:xfrm>
            <a:off x="115747" y="3007022"/>
            <a:ext cx="8912506" cy="2190875"/>
          </a:xfrm>
          <a:prstGeom prst="rect">
            <a:avLst/>
          </a:prstGeom>
          <a:solidFill>
            <a:srgbClr val="F6E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p:nvSpPr>
        <p:spPr>
          <a:xfrm>
            <a:off x="115747" y="5299515"/>
            <a:ext cx="8912506" cy="1451906"/>
          </a:xfrm>
          <a:prstGeom prst="rect">
            <a:avLst/>
          </a:prstGeom>
          <a:solidFill>
            <a:srgbClr val="FAF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4944880" y="6349342"/>
            <a:ext cx="1909502" cy="369332"/>
          </a:xfrm>
          <a:prstGeom prst="rect">
            <a:avLst/>
          </a:prstGeom>
        </p:spPr>
        <p:txBody>
          <a:bodyPr wrap="square">
            <a:spAutoFit/>
          </a:bodyPr>
          <a:lstStyle/>
          <a:p>
            <a:r>
              <a:rPr lang="nl-NL" dirty="0" smtClean="0">
                <a:latin typeface="Segoe UI Black" pitchFamily="34" charset="0"/>
                <a:ea typeface="Segoe UI Black" pitchFamily="34" charset="0"/>
                <a:cs typeface="Arial" panose="020B0604020202020204" pitchFamily="34" charset="0"/>
              </a:rPr>
              <a:t>Lokale Teams</a:t>
            </a:r>
          </a:p>
        </p:txBody>
      </p:sp>
      <p:pic>
        <p:nvPicPr>
          <p:cNvPr id="8" name="Afbeelding 7" descr="Organiseren van zorg.png"/>
          <p:cNvPicPr>
            <a:picLocks noChangeAspect="1"/>
          </p:cNvPicPr>
          <p:nvPr/>
        </p:nvPicPr>
        <p:blipFill>
          <a:blip r:embed="rId3" cstate="print"/>
          <a:stretch>
            <a:fillRect/>
          </a:stretch>
        </p:blipFill>
        <p:spPr>
          <a:xfrm>
            <a:off x="5075930" y="5587719"/>
            <a:ext cx="1432043" cy="761623"/>
          </a:xfrm>
          <a:prstGeom prst="rect">
            <a:avLst/>
          </a:prstGeom>
        </p:spPr>
      </p:pic>
      <p:pic>
        <p:nvPicPr>
          <p:cNvPr id="11" name="Afbeelding 10" descr="Consultatie en advies.png"/>
          <p:cNvPicPr>
            <a:picLocks noChangeAspect="1"/>
          </p:cNvPicPr>
          <p:nvPr/>
        </p:nvPicPr>
        <p:blipFill>
          <a:blip r:embed="rId4" cstate="print"/>
          <a:stretch>
            <a:fillRect/>
          </a:stretch>
        </p:blipFill>
        <p:spPr>
          <a:xfrm>
            <a:off x="3960582" y="2133376"/>
            <a:ext cx="1530348" cy="626505"/>
          </a:xfrm>
          <a:prstGeom prst="rect">
            <a:avLst/>
          </a:prstGeom>
        </p:spPr>
      </p:pic>
      <p:sp>
        <p:nvSpPr>
          <p:cNvPr id="12" name="Rechthoek 11"/>
          <p:cNvSpPr/>
          <p:nvPr/>
        </p:nvSpPr>
        <p:spPr>
          <a:xfrm>
            <a:off x="4057793" y="1690203"/>
            <a:ext cx="1167307" cy="523220"/>
          </a:xfrm>
          <a:prstGeom prst="rect">
            <a:avLst/>
          </a:prstGeom>
        </p:spPr>
        <p:txBody>
          <a:bodyPr wrap="none">
            <a:spAutoFit/>
          </a:bodyPr>
          <a:lstStyle/>
          <a:p>
            <a:r>
              <a:rPr lang="nl-NL" sz="2800" dirty="0">
                <a:solidFill>
                  <a:srgbClr val="D6B01B"/>
                </a:solidFill>
                <a:latin typeface="Segoe UI Black" pitchFamily="34" charset="0"/>
                <a:ea typeface="Segoe UI Black" pitchFamily="34" charset="0"/>
                <a:cs typeface="Arial" panose="020B0604020202020204" pitchFamily="34" charset="0"/>
              </a:rPr>
              <a:t>BOEG</a:t>
            </a:r>
          </a:p>
        </p:txBody>
      </p:sp>
      <p:cxnSp>
        <p:nvCxnSpPr>
          <p:cNvPr id="20" name="Rechte verbindingslijn met pijl 19"/>
          <p:cNvCxnSpPr/>
          <p:nvPr/>
        </p:nvCxnSpPr>
        <p:spPr>
          <a:xfrm>
            <a:off x="4641448" y="2748650"/>
            <a:ext cx="2130630" cy="1211566"/>
          </a:xfrm>
          <a:prstGeom prst="straightConnector1">
            <a:avLst/>
          </a:prstGeom>
          <a:ln w="57150">
            <a:solidFill>
              <a:srgbClr val="D6B01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hthoek 26"/>
          <p:cNvSpPr/>
          <p:nvPr/>
        </p:nvSpPr>
        <p:spPr>
          <a:xfrm>
            <a:off x="7039665" y="5344643"/>
            <a:ext cx="1906291" cy="830997"/>
          </a:xfrm>
          <a:prstGeom prst="rect">
            <a:avLst/>
          </a:prstGeom>
        </p:spPr>
        <p:txBody>
          <a:bodyPr wrap="none">
            <a:spAutoFit/>
          </a:bodyPr>
          <a:lstStyle/>
          <a:p>
            <a:pPr algn="ctr"/>
            <a:r>
              <a:rPr lang="nl-NL" sz="2400" dirty="0" smtClean="0">
                <a:solidFill>
                  <a:srgbClr val="D6B01B"/>
                </a:solidFill>
                <a:latin typeface="Segoe UI Black" pitchFamily="34" charset="0"/>
                <a:ea typeface="Segoe UI Black" pitchFamily="34" charset="0"/>
                <a:cs typeface="Arial" panose="020B0604020202020204" pitchFamily="34" charset="0"/>
              </a:rPr>
              <a:t>56 </a:t>
            </a:r>
          </a:p>
          <a:p>
            <a:pPr algn="ctr"/>
            <a:r>
              <a:rPr lang="nl-NL" sz="2400" dirty="0" smtClean="0">
                <a:solidFill>
                  <a:srgbClr val="D6B01B"/>
                </a:solidFill>
                <a:latin typeface="Segoe UI Black" pitchFamily="34" charset="0"/>
                <a:ea typeface="Segoe UI Black" pitchFamily="34" charset="0"/>
                <a:cs typeface="Arial" panose="020B0604020202020204" pitchFamily="34" charset="0"/>
              </a:rPr>
              <a:t>Gemeenten</a:t>
            </a:r>
            <a:endParaRPr lang="nl-NL" sz="2400" dirty="0">
              <a:solidFill>
                <a:srgbClr val="D6B01B"/>
              </a:solidFill>
              <a:latin typeface="Segoe UI Black" pitchFamily="34" charset="0"/>
              <a:ea typeface="Segoe UI Black" pitchFamily="34" charset="0"/>
              <a:cs typeface="Arial" panose="020B0604020202020204" pitchFamily="34" charset="0"/>
            </a:endParaRPr>
          </a:p>
        </p:txBody>
      </p:sp>
      <p:sp>
        <p:nvSpPr>
          <p:cNvPr id="28" name="Rechthoek 27"/>
          <p:cNvSpPr/>
          <p:nvPr/>
        </p:nvSpPr>
        <p:spPr>
          <a:xfrm>
            <a:off x="7491109" y="2984293"/>
            <a:ext cx="1577676" cy="461665"/>
          </a:xfrm>
          <a:prstGeom prst="rect">
            <a:avLst/>
          </a:prstGeom>
        </p:spPr>
        <p:txBody>
          <a:bodyPr wrap="none">
            <a:spAutoFit/>
          </a:bodyPr>
          <a:lstStyle/>
          <a:p>
            <a:r>
              <a:rPr lang="nl-NL" sz="2400" dirty="0" smtClean="0">
                <a:solidFill>
                  <a:srgbClr val="D6B01B"/>
                </a:solidFill>
                <a:latin typeface="Segoe UI Black" pitchFamily="34" charset="0"/>
                <a:ea typeface="Segoe UI Black" pitchFamily="34" charset="0"/>
                <a:cs typeface="Arial" panose="020B0604020202020204" pitchFamily="34" charset="0"/>
              </a:rPr>
              <a:t>7 Regio’s</a:t>
            </a:r>
            <a:endParaRPr lang="nl-NL" sz="2400" dirty="0">
              <a:solidFill>
                <a:srgbClr val="D6B01B"/>
              </a:solidFill>
              <a:latin typeface="Segoe UI Black" pitchFamily="34" charset="0"/>
              <a:ea typeface="Segoe UI Black" pitchFamily="34" charset="0"/>
              <a:cs typeface="Arial" panose="020B0604020202020204" pitchFamily="34" charset="0"/>
            </a:endParaRPr>
          </a:p>
        </p:txBody>
      </p:sp>
      <p:sp>
        <p:nvSpPr>
          <p:cNvPr id="33" name="Rechthoek 32"/>
          <p:cNvSpPr/>
          <p:nvPr/>
        </p:nvSpPr>
        <p:spPr>
          <a:xfrm>
            <a:off x="7795101" y="3765631"/>
            <a:ext cx="1106473" cy="307777"/>
          </a:xfrm>
          <a:prstGeom prst="rect">
            <a:avLst/>
          </a:prstGeom>
          <a:solidFill>
            <a:srgbClr val="FAF3DA"/>
          </a:solidFill>
        </p:spPr>
        <p:txBody>
          <a:bodyPr wrap="square">
            <a:spAutoFit/>
          </a:bodyPr>
          <a:lstStyle/>
          <a:p>
            <a:r>
              <a:rPr lang="nl-NL" sz="1400" dirty="0" smtClean="0">
                <a:latin typeface="Segoe UI Black" pitchFamily="34" charset="0"/>
                <a:ea typeface="Segoe UI Black" pitchFamily="34" charset="0"/>
                <a:cs typeface="Arial" panose="020B0604020202020204" pitchFamily="34" charset="0"/>
              </a:rPr>
              <a:t>Beleid</a:t>
            </a:r>
            <a:endParaRPr lang="nl-NL" sz="1400" dirty="0">
              <a:ea typeface="Segoe UI Black" pitchFamily="34" charset="0"/>
              <a:cs typeface="Poppins Light" panose="02000000000000000000" pitchFamily="2" charset="0"/>
            </a:endParaRPr>
          </a:p>
        </p:txBody>
      </p:sp>
      <p:sp>
        <p:nvSpPr>
          <p:cNvPr id="35" name="Rechthoek 34"/>
          <p:cNvSpPr/>
          <p:nvPr/>
        </p:nvSpPr>
        <p:spPr>
          <a:xfrm>
            <a:off x="6163339" y="3184105"/>
            <a:ext cx="1255472" cy="307777"/>
          </a:xfrm>
          <a:prstGeom prst="rect">
            <a:avLst/>
          </a:prstGeom>
          <a:solidFill>
            <a:srgbClr val="FAF3DA"/>
          </a:solidFill>
        </p:spPr>
        <p:txBody>
          <a:bodyPr wrap="none">
            <a:spAutoFit/>
          </a:bodyPr>
          <a:lstStyle/>
          <a:p>
            <a:r>
              <a:rPr lang="nl-NL" sz="1400" dirty="0" smtClean="0">
                <a:latin typeface="Segoe UI Black" pitchFamily="34" charset="0"/>
                <a:ea typeface="Segoe UI Black" pitchFamily="34" charset="0"/>
                <a:cs typeface="Arial" panose="020B0604020202020204" pitchFamily="34" charset="0"/>
              </a:rPr>
              <a:t>Bestuurders</a:t>
            </a:r>
            <a:endParaRPr lang="nl-NL" sz="1400" dirty="0">
              <a:ea typeface="Segoe UI Black" pitchFamily="34" charset="0"/>
              <a:cs typeface="Poppins Light" panose="02000000000000000000" pitchFamily="2" charset="0"/>
            </a:endParaRPr>
          </a:p>
        </p:txBody>
      </p:sp>
      <p:sp>
        <p:nvSpPr>
          <p:cNvPr id="2" name="Ruit 1"/>
          <p:cNvSpPr/>
          <p:nvPr/>
        </p:nvSpPr>
        <p:spPr>
          <a:xfrm>
            <a:off x="5818645" y="3582516"/>
            <a:ext cx="2001509" cy="80742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642100" y="4261345"/>
            <a:ext cx="1576072" cy="523220"/>
          </a:xfrm>
          <a:prstGeom prst="rect">
            <a:avLst/>
          </a:prstGeom>
        </p:spPr>
        <p:txBody>
          <a:bodyPr wrap="none">
            <a:spAutoFit/>
          </a:bodyPr>
          <a:lstStyle/>
          <a:p>
            <a:pPr algn="ctr"/>
            <a:r>
              <a:rPr lang="nl-NL" sz="1400" dirty="0" smtClean="0">
                <a:latin typeface="Segoe UI Black" pitchFamily="34" charset="0"/>
                <a:ea typeface="Segoe UI Black" pitchFamily="34" charset="0"/>
                <a:cs typeface="Arial" panose="020B0604020202020204" pitchFamily="34" charset="0"/>
              </a:rPr>
              <a:t>Zorgaanbieders</a:t>
            </a:r>
          </a:p>
          <a:p>
            <a:pPr algn="ctr"/>
            <a:r>
              <a:rPr lang="nl-NL" sz="1400" dirty="0" smtClean="0">
                <a:latin typeface="Segoe UI Black" pitchFamily="34" charset="0"/>
                <a:ea typeface="Segoe UI Black" pitchFamily="34" charset="0"/>
                <a:cs typeface="Arial" panose="020B0604020202020204" pitchFamily="34" charset="0"/>
              </a:rPr>
              <a:t>+GI</a:t>
            </a:r>
          </a:p>
        </p:txBody>
      </p:sp>
      <p:pic>
        <p:nvPicPr>
          <p:cNvPr id="23" name="Afbeelding 22" descr="Organiseren van zorg.png"/>
          <p:cNvPicPr>
            <a:picLocks noChangeAspect="1"/>
          </p:cNvPicPr>
          <p:nvPr/>
        </p:nvPicPr>
        <p:blipFill>
          <a:blip r:embed="rId3" cstate="print"/>
          <a:stretch>
            <a:fillRect/>
          </a:stretch>
        </p:blipFill>
        <p:spPr>
          <a:xfrm>
            <a:off x="2730015" y="3568315"/>
            <a:ext cx="1150406" cy="724330"/>
          </a:xfrm>
          <a:prstGeom prst="rect">
            <a:avLst/>
          </a:prstGeom>
        </p:spPr>
      </p:pic>
      <p:sp>
        <p:nvSpPr>
          <p:cNvPr id="32" name="Rechthoek 31"/>
          <p:cNvSpPr/>
          <p:nvPr/>
        </p:nvSpPr>
        <p:spPr>
          <a:xfrm>
            <a:off x="6996531" y="1794156"/>
            <a:ext cx="1542410" cy="307777"/>
          </a:xfrm>
          <a:prstGeom prst="rect">
            <a:avLst/>
          </a:prstGeom>
          <a:solidFill>
            <a:srgbClr val="FAF3DA"/>
          </a:solidFill>
        </p:spPr>
        <p:txBody>
          <a:bodyPr wrap="none">
            <a:spAutoFit/>
          </a:bodyPr>
          <a:lstStyle/>
          <a:p>
            <a:r>
              <a:rPr lang="nl-NL" sz="1400" dirty="0" smtClean="0">
                <a:latin typeface="Segoe UI Black" pitchFamily="34" charset="0"/>
                <a:ea typeface="Segoe UI Black" pitchFamily="34" charset="0"/>
                <a:cs typeface="Arial" panose="020B0604020202020204" pitchFamily="34" charset="0"/>
              </a:rPr>
              <a:t>Bestuurders G7</a:t>
            </a:r>
            <a:endParaRPr lang="nl-NL" sz="1400" dirty="0">
              <a:ea typeface="Segoe UI Black" pitchFamily="34" charset="0"/>
              <a:cs typeface="Poppins Light" panose="02000000000000000000" pitchFamily="2" charset="0"/>
            </a:endParaRPr>
          </a:p>
        </p:txBody>
      </p:sp>
      <p:cxnSp>
        <p:nvCxnSpPr>
          <p:cNvPr id="37" name="Rechte verbindingslijn met pijl 36"/>
          <p:cNvCxnSpPr/>
          <p:nvPr/>
        </p:nvCxnSpPr>
        <p:spPr>
          <a:xfrm>
            <a:off x="6848993" y="3987985"/>
            <a:ext cx="27333" cy="1857287"/>
          </a:xfrm>
          <a:prstGeom prst="straightConnector1">
            <a:avLst/>
          </a:prstGeom>
          <a:ln w="57150">
            <a:solidFill>
              <a:srgbClr val="D6B01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hthoek 35"/>
          <p:cNvSpPr/>
          <p:nvPr/>
        </p:nvSpPr>
        <p:spPr>
          <a:xfrm>
            <a:off x="4781703" y="3777656"/>
            <a:ext cx="1067554" cy="307777"/>
          </a:xfrm>
          <a:prstGeom prst="rect">
            <a:avLst/>
          </a:prstGeom>
          <a:solidFill>
            <a:srgbClr val="FAF3DA"/>
          </a:solidFill>
        </p:spPr>
        <p:txBody>
          <a:bodyPr wrap="square">
            <a:spAutoFit/>
          </a:bodyPr>
          <a:lstStyle/>
          <a:p>
            <a:pPr algn="ctr"/>
            <a:r>
              <a:rPr lang="nl-NL" sz="1400" dirty="0" smtClean="0">
                <a:latin typeface="Segoe UI Black" pitchFamily="34" charset="0"/>
                <a:ea typeface="Segoe UI Black" pitchFamily="34" charset="0"/>
                <a:cs typeface="Arial" panose="020B0604020202020204" pitchFamily="34" charset="0"/>
              </a:rPr>
              <a:t>RET</a:t>
            </a:r>
            <a:endParaRPr lang="nl-NL" sz="1400" dirty="0">
              <a:ea typeface="Segoe UI Black" pitchFamily="34" charset="0"/>
              <a:cs typeface="Poppins Light" panose="02000000000000000000" pitchFamily="2" charset="0"/>
            </a:endParaRPr>
          </a:p>
        </p:txBody>
      </p:sp>
      <p:sp>
        <p:nvSpPr>
          <p:cNvPr id="34" name="Rechthoek 33"/>
          <p:cNvSpPr/>
          <p:nvPr/>
        </p:nvSpPr>
        <p:spPr>
          <a:xfrm>
            <a:off x="6379718" y="4491561"/>
            <a:ext cx="1067554" cy="523220"/>
          </a:xfrm>
          <a:prstGeom prst="rect">
            <a:avLst/>
          </a:prstGeom>
          <a:solidFill>
            <a:srgbClr val="FAF3DA"/>
          </a:solidFill>
        </p:spPr>
        <p:txBody>
          <a:bodyPr wrap="square">
            <a:spAutoFit/>
          </a:bodyPr>
          <a:lstStyle/>
          <a:p>
            <a:pPr algn="ctr"/>
            <a:r>
              <a:rPr lang="nl-NL" sz="1400" dirty="0" smtClean="0">
                <a:latin typeface="Segoe UI Black" pitchFamily="34" charset="0"/>
                <a:ea typeface="Segoe UI Black" pitchFamily="34" charset="0"/>
                <a:cs typeface="Arial" panose="020B0604020202020204" pitchFamily="34" charset="0"/>
              </a:rPr>
              <a:t>Contract-</a:t>
            </a:r>
          </a:p>
          <a:p>
            <a:pPr algn="ctr"/>
            <a:r>
              <a:rPr lang="nl-NL" sz="1400" dirty="0" smtClean="0">
                <a:latin typeface="Segoe UI Black" pitchFamily="34" charset="0"/>
                <a:ea typeface="Segoe UI Black" pitchFamily="34" charset="0"/>
                <a:cs typeface="Arial" panose="020B0604020202020204" pitchFamily="34" charset="0"/>
              </a:rPr>
              <a:t>managers</a:t>
            </a:r>
            <a:endParaRPr lang="nl-NL" sz="1400" dirty="0">
              <a:ea typeface="Segoe UI Black" pitchFamily="34" charset="0"/>
              <a:cs typeface="Poppins Light" panose="02000000000000000000" pitchFamily="2" charset="0"/>
            </a:endParaRPr>
          </a:p>
        </p:txBody>
      </p:sp>
      <p:cxnSp>
        <p:nvCxnSpPr>
          <p:cNvPr id="38" name="Rechte verbindingslijn met pijl 37"/>
          <p:cNvCxnSpPr/>
          <p:nvPr/>
        </p:nvCxnSpPr>
        <p:spPr>
          <a:xfrm>
            <a:off x="4622451" y="2743219"/>
            <a:ext cx="644858" cy="1022412"/>
          </a:xfrm>
          <a:prstGeom prst="straightConnector1">
            <a:avLst/>
          </a:prstGeom>
          <a:ln w="57150">
            <a:solidFill>
              <a:srgbClr val="D6B01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p:nvPr/>
        </p:nvCxnSpPr>
        <p:spPr>
          <a:xfrm flipH="1">
            <a:off x="757603" y="2732736"/>
            <a:ext cx="3845852" cy="849780"/>
          </a:xfrm>
          <a:prstGeom prst="straightConnector1">
            <a:avLst/>
          </a:prstGeom>
          <a:ln w="57150">
            <a:solidFill>
              <a:srgbClr val="D6B01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Afbeelding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367" y="2182740"/>
            <a:ext cx="1437574" cy="6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Rechte verbindingslijn met pijl 55"/>
          <p:cNvCxnSpPr/>
          <p:nvPr/>
        </p:nvCxnSpPr>
        <p:spPr>
          <a:xfrm flipV="1">
            <a:off x="4641448" y="2447370"/>
            <a:ext cx="2234878" cy="293231"/>
          </a:xfrm>
          <a:prstGeom prst="straightConnector1">
            <a:avLst/>
          </a:prstGeom>
          <a:ln w="57150">
            <a:solidFill>
              <a:srgbClr val="D6B01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itel 1">
            <a:extLst>
              <a:ext uri="{FF2B5EF4-FFF2-40B4-BE49-F238E27FC236}">
                <a16:creationId xmlns:a16="http://schemas.microsoft.com/office/drawing/2014/main" id="{002D8A02-CBBE-4D40-AAE5-BFAD0844F26D}"/>
              </a:ext>
            </a:extLst>
          </p:cNvPr>
          <p:cNvSpPr txBox="1">
            <a:spLocks/>
          </p:cNvSpPr>
          <p:nvPr/>
        </p:nvSpPr>
        <p:spPr>
          <a:xfrm>
            <a:off x="1335290" y="-1390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err="1" smtClean="0">
                <a:ln>
                  <a:noFill/>
                </a:ln>
                <a:solidFill>
                  <a:schemeClr val="accent5">
                    <a:lumMod val="75000"/>
                  </a:schemeClr>
                </a:solidFill>
                <a:effectLst/>
                <a:uLnTx/>
                <a:uFillTx/>
                <a:latin typeface="Gill Sans Ultra Bold Condensed" pitchFamily="34" charset="0"/>
                <a:ea typeface="+mj-ea"/>
                <a:cs typeface="+mj-cs"/>
              </a:rPr>
              <a:t>Invloedslijnen</a:t>
            </a:r>
            <a:r>
              <a:rPr kumimoji="0" lang="nl-NL" sz="3600" b="0" i="0" u="none" strike="noStrike" kern="1200" cap="none" spc="0" normalizeH="0" noProof="0" dirty="0" smtClean="0">
                <a:ln>
                  <a:noFill/>
                </a:ln>
                <a:solidFill>
                  <a:schemeClr val="accent5">
                    <a:lumMod val="75000"/>
                  </a:schemeClr>
                </a:solidFill>
                <a:effectLst/>
                <a:uLnTx/>
                <a:uFillTx/>
                <a:latin typeface="Gill Sans Ultra Bold Condensed" pitchFamily="34" charset="0"/>
                <a:ea typeface="+mj-ea"/>
                <a:cs typeface="+mj-cs"/>
              </a:rPr>
              <a:t> BOEG</a:t>
            </a:r>
            <a:endParaRPr kumimoji="0" lang="nl-NL" sz="36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
        <p:nvSpPr>
          <p:cNvPr id="30" name="Rechthoek 29"/>
          <p:cNvSpPr/>
          <p:nvPr/>
        </p:nvSpPr>
        <p:spPr>
          <a:xfrm>
            <a:off x="1419474" y="4235776"/>
            <a:ext cx="1317990" cy="523220"/>
          </a:xfrm>
          <a:prstGeom prst="rect">
            <a:avLst/>
          </a:prstGeom>
        </p:spPr>
        <p:txBody>
          <a:bodyPr wrap="none">
            <a:spAutoFit/>
          </a:bodyPr>
          <a:lstStyle/>
          <a:p>
            <a:pPr algn="ctr"/>
            <a:r>
              <a:rPr lang="nl-NL" sz="1400" dirty="0" smtClean="0">
                <a:latin typeface="Segoe UI Black" pitchFamily="34" charset="0"/>
                <a:ea typeface="Segoe UI Black" pitchFamily="34" charset="0"/>
                <a:cs typeface="Arial" panose="020B0604020202020204" pitchFamily="34" charset="0"/>
              </a:rPr>
              <a:t>Ervarings-</a:t>
            </a:r>
          </a:p>
          <a:p>
            <a:pPr algn="ctr"/>
            <a:r>
              <a:rPr lang="nl-NL" sz="1400" dirty="0" smtClean="0">
                <a:latin typeface="Segoe UI Black" pitchFamily="34" charset="0"/>
                <a:ea typeface="Segoe UI Black" pitchFamily="34" charset="0"/>
                <a:cs typeface="Arial" panose="020B0604020202020204" pitchFamily="34" charset="0"/>
              </a:rPr>
              <a:t>deskundigen</a:t>
            </a:r>
          </a:p>
        </p:txBody>
      </p:sp>
      <p:pic>
        <p:nvPicPr>
          <p:cNvPr id="31" name="Afbeelding 30" descr="Organiseren van zorg.png"/>
          <p:cNvPicPr>
            <a:picLocks noChangeAspect="1"/>
          </p:cNvPicPr>
          <p:nvPr/>
        </p:nvPicPr>
        <p:blipFill>
          <a:blip r:embed="rId3" cstate="print"/>
          <a:stretch>
            <a:fillRect/>
          </a:stretch>
        </p:blipFill>
        <p:spPr>
          <a:xfrm>
            <a:off x="1468414" y="3609602"/>
            <a:ext cx="1150406" cy="724330"/>
          </a:xfrm>
          <a:prstGeom prst="rect">
            <a:avLst/>
          </a:prstGeom>
        </p:spPr>
      </p:pic>
      <p:pic>
        <p:nvPicPr>
          <p:cNvPr id="39" name="Afbeelding 38" descr="Organiseren van zorg.png"/>
          <p:cNvPicPr>
            <a:picLocks noChangeAspect="1"/>
          </p:cNvPicPr>
          <p:nvPr/>
        </p:nvPicPr>
        <p:blipFill>
          <a:blip r:embed="rId3" cstate="print"/>
          <a:stretch>
            <a:fillRect/>
          </a:stretch>
        </p:blipFill>
        <p:spPr>
          <a:xfrm>
            <a:off x="146041" y="3598051"/>
            <a:ext cx="1150406" cy="724330"/>
          </a:xfrm>
          <a:prstGeom prst="rect">
            <a:avLst/>
          </a:prstGeom>
        </p:spPr>
      </p:pic>
      <p:sp>
        <p:nvSpPr>
          <p:cNvPr id="40" name="Rechthoek 39"/>
          <p:cNvSpPr/>
          <p:nvPr/>
        </p:nvSpPr>
        <p:spPr>
          <a:xfrm>
            <a:off x="134402" y="4236919"/>
            <a:ext cx="1233031" cy="523220"/>
          </a:xfrm>
          <a:prstGeom prst="rect">
            <a:avLst/>
          </a:prstGeom>
        </p:spPr>
        <p:txBody>
          <a:bodyPr wrap="none">
            <a:spAutoFit/>
          </a:bodyPr>
          <a:lstStyle/>
          <a:p>
            <a:pPr algn="ctr"/>
            <a:r>
              <a:rPr lang="nl-NL" sz="1400" dirty="0" smtClean="0">
                <a:latin typeface="Segoe UI Black" pitchFamily="34" charset="0"/>
                <a:ea typeface="Segoe UI Black" pitchFamily="34" charset="0"/>
                <a:cs typeface="Arial" panose="020B0604020202020204" pitchFamily="34" charset="0"/>
              </a:rPr>
              <a:t>Onderzoek </a:t>
            </a:r>
          </a:p>
          <a:p>
            <a:pPr algn="ctr"/>
            <a:r>
              <a:rPr lang="nl-NL" sz="1400" dirty="0" smtClean="0">
                <a:latin typeface="Segoe UI Black" pitchFamily="34" charset="0"/>
                <a:ea typeface="Segoe UI Black" pitchFamily="34" charset="0"/>
                <a:cs typeface="Arial" panose="020B0604020202020204" pitchFamily="34" charset="0"/>
              </a:rPr>
              <a:t>&amp; Opleiding</a:t>
            </a:r>
          </a:p>
        </p:txBody>
      </p:sp>
      <p:pic>
        <p:nvPicPr>
          <p:cNvPr id="9" name="Afbeelding 8" descr="Organiseren van zorg.png"/>
          <p:cNvPicPr>
            <a:picLocks noChangeAspect="1"/>
          </p:cNvPicPr>
          <p:nvPr/>
        </p:nvPicPr>
        <p:blipFill>
          <a:blip r:embed="rId3" cstate="print"/>
          <a:stretch>
            <a:fillRect/>
          </a:stretch>
        </p:blipFill>
        <p:spPr>
          <a:xfrm>
            <a:off x="6369262" y="3771355"/>
            <a:ext cx="959462" cy="604106"/>
          </a:xfrm>
          <a:prstGeom prst="rect">
            <a:avLst/>
          </a:prstGeom>
        </p:spPr>
      </p:pic>
      <p:cxnSp>
        <p:nvCxnSpPr>
          <p:cNvPr id="41" name="Rechte verbindingslijn met pijl 40"/>
          <p:cNvCxnSpPr/>
          <p:nvPr/>
        </p:nvCxnSpPr>
        <p:spPr>
          <a:xfrm flipH="1">
            <a:off x="2145193" y="2740601"/>
            <a:ext cx="2496256" cy="827714"/>
          </a:xfrm>
          <a:prstGeom prst="straightConnector1">
            <a:avLst/>
          </a:prstGeom>
          <a:ln w="57150">
            <a:solidFill>
              <a:srgbClr val="D6B01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a:endCxn id="23" idx="0"/>
          </p:cNvCxnSpPr>
          <p:nvPr/>
        </p:nvCxnSpPr>
        <p:spPr>
          <a:xfrm flipH="1">
            <a:off x="3305218" y="2792628"/>
            <a:ext cx="1310728" cy="775687"/>
          </a:xfrm>
          <a:prstGeom prst="straightConnector1">
            <a:avLst/>
          </a:prstGeom>
          <a:ln w="57150">
            <a:solidFill>
              <a:srgbClr val="D6B01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hthoek 42"/>
          <p:cNvSpPr/>
          <p:nvPr/>
        </p:nvSpPr>
        <p:spPr>
          <a:xfrm>
            <a:off x="94807" y="1755321"/>
            <a:ext cx="3022875" cy="113416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p:cNvSpPr/>
          <p:nvPr/>
        </p:nvSpPr>
        <p:spPr>
          <a:xfrm>
            <a:off x="143583" y="1825599"/>
            <a:ext cx="986167" cy="307777"/>
          </a:xfrm>
          <a:prstGeom prst="rect">
            <a:avLst/>
          </a:prstGeom>
          <a:solidFill>
            <a:srgbClr val="FAF3DA"/>
          </a:solidFill>
        </p:spPr>
        <p:txBody>
          <a:bodyPr wrap="none">
            <a:spAutoFit/>
          </a:bodyPr>
          <a:lstStyle/>
          <a:p>
            <a:r>
              <a:rPr lang="nl-NL" sz="1400" dirty="0" smtClean="0">
                <a:latin typeface="Segoe UI Black" pitchFamily="34" charset="0"/>
                <a:ea typeface="Segoe UI Black" pitchFamily="34" charset="0"/>
                <a:cs typeface="Arial" panose="020B0604020202020204" pitchFamily="34" charset="0"/>
              </a:rPr>
              <a:t>Landelijk</a:t>
            </a:r>
            <a:endParaRPr lang="nl-NL" sz="1400" dirty="0">
              <a:ea typeface="Segoe UI Black" pitchFamily="34" charset="0"/>
              <a:cs typeface="Poppins Light" panose="02000000000000000000" pitchFamily="2" charset="0"/>
            </a:endParaRPr>
          </a:p>
        </p:txBody>
      </p:sp>
      <p:cxnSp>
        <p:nvCxnSpPr>
          <p:cNvPr id="45" name="Rechte verbindingslijn met pijl 44"/>
          <p:cNvCxnSpPr>
            <a:stCxn id="11" idx="2"/>
          </p:cNvCxnSpPr>
          <p:nvPr/>
        </p:nvCxnSpPr>
        <p:spPr>
          <a:xfrm flipH="1" flipV="1">
            <a:off x="2868055" y="2400430"/>
            <a:ext cx="1857701" cy="359451"/>
          </a:xfrm>
          <a:prstGeom prst="straightConnector1">
            <a:avLst/>
          </a:prstGeom>
          <a:ln w="57150">
            <a:solidFill>
              <a:srgbClr val="D6B01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hthoek 45"/>
          <p:cNvSpPr/>
          <p:nvPr/>
        </p:nvSpPr>
        <p:spPr>
          <a:xfrm>
            <a:off x="1735504" y="1858706"/>
            <a:ext cx="808234" cy="307777"/>
          </a:xfrm>
          <a:prstGeom prst="rect">
            <a:avLst/>
          </a:prstGeom>
        </p:spPr>
        <p:txBody>
          <a:bodyPr wrap="none">
            <a:spAutoFit/>
          </a:bodyPr>
          <a:lstStyle/>
          <a:p>
            <a:pPr algn="ctr"/>
            <a:r>
              <a:rPr lang="nl-NL" sz="1400" dirty="0" err="1" smtClean="0">
                <a:latin typeface="Segoe UI Black" pitchFamily="34" charset="0"/>
                <a:ea typeface="Segoe UI Black" pitchFamily="34" charset="0"/>
                <a:cs typeface="Arial" panose="020B0604020202020204" pitchFamily="34" charset="0"/>
              </a:rPr>
              <a:t>SPUK’s</a:t>
            </a:r>
            <a:endParaRPr lang="nl-NL" sz="1400" dirty="0" smtClean="0">
              <a:latin typeface="Segoe UI Black" pitchFamily="34" charset="0"/>
              <a:ea typeface="Segoe UI Black" pitchFamily="34" charset="0"/>
              <a:cs typeface="Arial" panose="020B0604020202020204" pitchFamily="34" charset="0"/>
            </a:endParaRPr>
          </a:p>
        </p:txBody>
      </p:sp>
      <p:sp>
        <p:nvSpPr>
          <p:cNvPr id="47" name="Rechthoek 46"/>
          <p:cNvSpPr/>
          <p:nvPr/>
        </p:nvSpPr>
        <p:spPr>
          <a:xfrm>
            <a:off x="1783356" y="2153505"/>
            <a:ext cx="590226" cy="307777"/>
          </a:xfrm>
          <a:prstGeom prst="rect">
            <a:avLst/>
          </a:prstGeom>
        </p:spPr>
        <p:txBody>
          <a:bodyPr wrap="none">
            <a:spAutoFit/>
          </a:bodyPr>
          <a:lstStyle/>
          <a:p>
            <a:pPr algn="ctr"/>
            <a:r>
              <a:rPr lang="nl-NL" sz="1400" dirty="0" smtClean="0">
                <a:latin typeface="Segoe UI Black" pitchFamily="34" charset="0"/>
                <a:ea typeface="Segoe UI Black" pitchFamily="34" charset="0"/>
                <a:cs typeface="Arial" panose="020B0604020202020204" pitchFamily="34" charset="0"/>
              </a:rPr>
              <a:t>HVA</a:t>
            </a:r>
          </a:p>
        </p:txBody>
      </p:sp>
      <p:sp>
        <p:nvSpPr>
          <p:cNvPr id="48" name="Rechthoek 47"/>
          <p:cNvSpPr/>
          <p:nvPr/>
        </p:nvSpPr>
        <p:spPr>
          <a:xfrm>
            <a:off x="1425031" y="2457826"/>
            <a:ext cx="1443024" cy="307777"/>
          </a:xfrm>
          <a:prstGeom prst="rect">
            <a:avLst/>
          </a:prstGeom>
        </p:spPr>
        <p:txBody>
          <a:bodyPr wrap="none">
            <a:spAutoFit/>
          </a:bodyPr>
          <a:lstStyle/>
          <a:p>
            <a:pPr algn="ctr"/>
            <a:r>
              <a:rPr lang="nl-NL" sz="1400" dirty="0" smtClean="0">
                <a:latin typeface="Segoe UI Black" pitchFamily="34" charset="0"/>
                <a:ea typeface="Segoe UI Black" pitchFamily="34" charset="0"/>
                <a:cs typeface="Arial" panose="020B0604020202020204" pitchFamily="34" charset="0"/>
              </a:rPr>
              <a:t>Project </a:t>
            </a:r>
            <a:r>
              <a:rPr lang="nl-NL" sz="1400" dirty="0" err="1" smtClean="0">
                <a:latin typeface="Segoe UI Black" pitchFamily="34" charset="0"/>
                <a:ea typeface="Segoe UI Black" pitchFamily="34" charset="0"/>
                <a:cs typeface="Arial" panose="020B0604020202020204" pitchFamily="34" charset="0"/>
              </a:rPr>
              <a:t>JZPlus</a:t>
            </a:r>
            <a:endParaRPr lang="nl-NL" sz="1400" dirty="0" smtClean="0">
              <a:latin typeface="Segoe UI Black" pitchFamily="34" charset="0"/>
              <a:ea typeface="Segoe UI Black" pitchFamily="34" charset="0"/>
              <a:cs typeface="Arial" panose="020B0604020202020204" pitchFamily="34" charset="0"/>
            </a:endParaRPr>
          </a:p>
        </p:txBody>
      </p:sp>
    </p:spTree>
    <p:extLst>
      <p:ext uri="{BB962C8B-B14F-4D97-AF65-F5344CB8AC3E}">
        <p14:creationId xmlns:p14="http://schemas.microsoft.com/office/powerpoint/2010/main" val="99298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p:nvPr/>
        </p:nvPicPr>
        <p:blipFill>
          <a:blip r:embed="rId2"/>
          <a:stretch>
            <a:fillRect/>
          </a:stretch>
        </p:blipFill>
        <p:spPr>
          <a:xfrm>
            <a:off x="121547" y="1324860"/>
            <a:ext cx="3743443" cy="5492537"/>
          </a:xfrm>
          <a:prstGeom prst="rect">
            <a:avLst/>
          </a:prstGeom>
        </p:spPr>
      </p:pic>
      <p:sp>
        <p:nvSpPr>
          <p:cNvPr id="2" name="Titel 1">
            <a:extLst>
              <a:ext uri="{FF2B5EF4-FFF2-40B4-BE49-F238E27FC236}">
                <a16:creationId xmlns:a16="http://schemas.microsoft.com/office/drawing/2014/main" id="{002D8A02-CBBE-4D40-AAE5-BFAD0844F26D}"/>
              </a:ext>
            </a:extLst>
          </p:cNvPr>
          <p:cNvSpPr txBox="1">
            <a:spLocks/>
          </p:cNvSpPr>
          <p:nvPr/>
        </p:nvSpPr>
        <p:spPr>
          <a:xfrm>
            <a:off x="1338226" y="34224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Hiaten </a:t>
            </a:r>
            <a:r>
              <a:rPr kumimoji="0" lang="nl-NL" sz="36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2024 Gelderland</a:t>
            </a:r>
            <a:endParaRPr kumimoji="0" lang="nl-NL" sz="36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pic>
        <p:nvPicPr>
          <p:cNvPr id="18" name="Afbeelding 17" descr="regionale expertteams.png"/>
          <p:cNvPicPr>
            <a:picLocks noChangeAspect="1"/>
          </p:cNvPicPr>
          <p:nvPr/>
        </p:nvPicPr>
        <p:blipFill>
          <a:blip r:embed="rId3" cstate="print"/>
          <a:stretch>
            <a:fillRect/>
          </a:stretch>
        </p:blipFill>
        <p:spPr>
          <a:xfrm>
            <a:off x="121547" y="249030"/>
            <a:ext cx="1506002" cy="1169043"/>
          </a:xfrm>
          <a:prstGeom prst="rect">
            <a:avLst/>
          </a:prstGeom>
        </p:spPr>
      </p:pic>
      <p:sp>
        <p:nvSpPr>
          <p:cNvPr id="5" name="Tijdelijke aanduiding voor inhoud 4"/>
          <p:cNvSpPr>
            <a:spLocks noGrp="1"/>
          </p:cNvSpPr>
          <p:nvPr>
            <p:ph idx="1"/>
          </p:nvPr>
        </p:nvSpPr>
        <p:spPr>
          <a:xfrm>
            <a:off x="4128940" y="1600200"/>
            <a:ext cx="4557860" cy="4525963"/>
          </a:xfrm>
        </p:spPr>
        <p:txBody>
          <a:bodyPr>
            <a:noAutofit/>
          </a:bodyPr>
          <a:lstStyle/>
          <a:p>
            <a:pPr marL="0" indent="0">
              <a:buNone/>
            </a:pPr>
            <a:r>
              <a:rPr lang="en-US" sz="1600" dirty="0" err="1" smtClean="0"/>
              <a:t>Problemen</a:t>
            </a:r>
            <a:endParaRPr lang="en-US" sz="1600" dirty="0" smtClean="0"/>
          </a:p>
          <a:p>
            <a:r>
              <a:rPr lang="en-US" sz="1600" dirty="0" err="1" smtClean="0"/>
              <a:t>Teveel</a:t>
            </a:r>
            <a:r>
              <a:rPr lang="en-US" sz="1600" dirty="0" smtClean="0"/>
              <a:t> </a:t>
            </a:r>
            <a:r>
              <a:rPr lang="en-US" sz="1600" dirty="0" err="1" smtClean="0"/>
              <a:t>uithuisplaatsingen</a:t>
            </a:r>
            <a:r>
              <a:rPr lang="en-US" sz="1600" dirty="0" smtClean="0"/>
              <a:t> (in crisis, </a:t>
            </a:r>
            <a:r>
              <a:rPr lang="en-US" sz="1600" dirty="0" err="1" smtClean="0"/>
              <a:t>ook</a:t>
            </a:r>
            <a:r>
              <a:rPr lang="en-US" sz="1600" dirty="0" smtClean="0"/>
              <a:t> </a:t>
            </a:r>
            <a:r>
              <a:rPr lang="en-US" sz="1600" dirty="0" err="1" smtClean="0"/>
              <a:t>veel</a:t>
            </a:r>
            <a:r>
              <a:rPr lang="en-US" sz="1600" dirty="0" smtClean="0"/>
              <a:t> </a:t>
            </a:r>
            <a:r>
              <a:rPr lang="en-US" sz="1600" dirty="0" err="1" smtClean="0"/>
              <a:t>vrijwillig</a:t>
            </a:r>
            <a:r>
              <a:rPr lang="en-US" sz="1600" dirty="0" smtClean="0"/>
              <a:t>)</a:t>
            </a:r>
          </a:p>
          <a:p>
            <a:r>
              <a:rPr lang="en-US" sz="1600" dirty="0" err="1" smtClean="0"/>
              <a:t>Teveel</a:t>
            </a:r>
            <a:r>
              <a:rPr lang="en-US" sz="1600" dirty="0" smtClean="0"/>
              <a:t> </a:t>
            </a:r>
            <a:r>
              <a:rPr lang="en-US" sz="1600" dirty="0" err="1" smtClean="0"/>
              <a:t>doorplaatsingen</a:t>
            </a:r>
            <a:endParaRPr lang="en-US" sz="1600" dirty="0" smtClean="0"/>
          </a:p>
          <a:p>
            <a:r>
              <a:rPr lang="en-US" sz="1600" dirty="0" err="1" smtClean="0"/>
              <a:t>Teveel</a:t>
            </a:r>
            <a:r>
              <a:rPr lang="en-US" sz="1600" dirty="0" smtClean="0"/>
              <a:t> </a:t>
            </a:r>
            <a:r>
              <a:rPr lang="en-US" sz="1600" dirty="0" err="1" smtClean="0"/>
              <a:t>gesloten</a:t>
            </a:r>
            <a:r>
              <a:rPr lang="en-US" sz="1600" dirty="0" smtClean="0"/>
              <a:t> </a:t>
            </a:r>
            <a:r>
              <a:rPr lang="en-US" sz="1600" dirty="0" err="1" smtClean="0"/>
              <a:t>plaatsingen</a:t>
            </a:r>
            <a:r>
              <a:rPr lang="en-US" sz="1600" dirty="0" smtClean="0"/>
              <a:t>, </a:t>
            </a:r>
            <a:r>
              <a:rPr lang="en-US" sz="1600" dirty="0" err="1" smtClean="0"/>
              <a:t>geen</a:t>
            </a:r>
            <a:r>
              <a:rPr lang="en-US" sz="1600" dirty="0" smtClean="0"/>
              <a:t> </a:t>
            </a:r>
            <a:r>
              <a:rPr lang="en-US" sz="1600" dirty="0" err="1" smtClean="0"/>
              <a:t>vervolgplek</a:t>
            </a:r>
            <a:endParaRPr lang="en-US" sz="1600" dirty="0" smtClean="0"/>
          </a:p>
          <a:p>
            <a:r>
              <a:rPr lang="en-US" sz="1600" dirty="0" err="1" smtClean="0"/>
              <a:t>Teveel</a:t>
            </a:r>
            <a:r>
              <a:rPr lang="en-US" sz="1600" dirty="0" smtClean="0"/>
              <a:t> </a:t>
            </a:r>
            <a:r>
              <a:rPr lang="en-US" sz="1600" dirty="0" err="1" smtClean="0"/>
              <a:t>maatwerk-contracten</a:t>
            </a:r>
            <a:r>
              <a:rPr lang="en-US" sz="1600" dirty="0" smtClean="0"/>
              <a:t> </a:t>
            </a:r>
            <a:r>
              <a:rPr lang="en-US" sz="1600" dirty="0" err="1" smtClean="0"/>
              <a:t>bij</a:t>
            </a:r>
            <a:r>
              <a:rPr lang="en-US" sz="1600" dirty="0" smtClean="0"/>
              <a:t> </a:t>
            </a:r>
            <a:r>
              <a:rPr lang="en-US" sz="1600" dirty="0" err="1" smtClean="0"/>
              <a:t>externe</a:t>
            </a:r>
            <a:r>
              <a:rPr lang="en-US" sz="1600" dirty="0" smtClean="0"/>
              <a:t> </a:t>
            </a:r>
            <a:r>
              <a:rPr lang="en-US" sz="1600" dirty="0" err="1" smtClean="0"/>
              <a:t>aanbieders</a:t>
            </a:r>
            <a:endParaRPr lang="en-US" sz="1600" dirty="0" smtClean="0"/>
          </a:p>
          <a:p>
            <a:r>
              <a:rPr lang="en-US" sz="1600" dirty="0" err="1" smtClean="0"/>
              <a:t>Teveel</a:t>
            </a:r>
            <a:r>
              <a:rPr lang="en-US" sz="1600" dirty="0" smtClean="0"/>
              <a:t> 1-op-1-Begeleiding</a:t>
            </a:r>
          </a:p>
          <a:p>
            <a:r>
              <a:rPr lang="en-US" sz="1600" dirty="0" smtClean="0"/>
              <a:t>Te </a:t>
            </a:r>
            <a:r>
              <a:rPr lang="en-US" sz="1600" dirty="0" err="1" smtClean="0"/>
              <a:t>weinig</a:t>
            </a:r>
            <a:r>
              <a:rPr lang="en-US" sz="1600" dirty="0" smtClean="0"/>
              <a:t> </a:t>
            </a:r>
            <a:r>
              <a:rPr lang="en-US" sz="1600" dirty="0" err="1" smtClean="0"/>
              <a:t>passend</a:t>
            </a:r>
            <a:r>
              <a:rPr lang="en-US" sz="1600" dirty="0" smtClean="0"/>
              <a:t> </a:t>
            </a:r>
            <a:r>
              <a:rPr lang="en-US" sz="1600" dirty="0" err="1" smtClean="0"/>
              <a:t>aanbod</a:t>
            </a:r>
            <a:r>
              <a:rPr lang="en-US" sz="1600" dirty="0" smtClean="0"/>
              <a:t> van </a:t>
            </a:r>
            <a:r>
              <a:rPr lang="en-US" sz="1600" dirty="0" err="1" smtClean="0"/>
              <a:t>langdurige</a:t>
            </a:r>
            <a:r>
              <a:rPr lang="en-US" sz="1600" dirty="0"/>
              <a:t>,</a:t>
            </a:r>
            <a:r>
              <a:rPr lang="en-US" sz="1600" dirty="0" smtClean="0"/>
              <a:t> </a:t>
            </a:r>
            <a:r>
              <a:rPr lang="en-US" sz="1600" dirty="0" err="1" smtClean="0"/>
              <a:t>integrale</a:t>
            </a:r>
            <a:r>
              <a:rPr lang="en-US" sz="1600" dirty="0" smtClean="0"/>
              <a:t>, </a:t>
            </a:r>
            <a:r>
              <a:rPr lang="en-US" sz="1600" dirty="0" err="1" smtClean="0"/>
              <a:t>domeinoverstijgende</a:t>
            </a:r>
            <a:r>
              <a:rPr lang="en-US" sz="1600" dirty="0" smtClean="0"/>
              <a:t> </a:t>
            </a:r>
            <a:r>
              <a:rPr lang="en-US" sz="1600" dirty="0" err="1" smtClean="0"/>
              <a:t>hulp</a:t>
            </a:r>
            <a:r>
              <a:rPr lang="en-US" sz="1600" dirty="0" smtClean="0"/>
              <a:t> voor </a:t>
            </a:r>
            <a:r>
              <a:rPr lang="en-US" sz="1600" dirty="0" err="1" smtClean="0"/>
              <a:t>complexe</a:t>
            </a:r>
            <a:r>
              <a:rPr lang="en-US" sz="1600" dirty="0" smtClean="0"/>
              <a:t> </a:t>
            </a:r>
            <a:r>
              <a:rPr lang="en-US" sz="1600" dirty="0" err="1" smtClean="0"/>
              <a:t>gezinnen</a:t>
            </a:r>
            <a:endParaRPr lang="en-US" sz="1600" dirty="0" smtClean="0"/>
          </a:p>
          <a:p>
            <a:r>
              <a:rPr lang="en-US" sz="1600" dirty="0" err="1" smtClean="0"/>
              <a:t>Jeugdhulp</a:t>
            </a:r>
            <a:r>
              <a:rPr lang="en-US" sz="1600" dirty="0" smtClean="0"/>
              <a:t> is </a:t>
            </a:r>
            <a:r>
              <a:rPr lang="en-US" sz="1600" dirty="0" err="1" smtClean="0"/>
              <a:t>pleister</a:t>
            </a:r>
            <a:r>
              <a:rPr lang="en-US" sz="1600" dirty="0" smtClean="0"/>
              <a:t> voor </a:t>
            </a:r>
            <a:r>
              <a:rPr lang="en-US" sz="1600" dirty="0" err="1" smtClean="0"/>
              <a:t>andere</a:t>
            </a:r>
            <a:r>
              <a:rPr lang="en-US" sz="1600" dirty="0" smtClean="0"/>
              <a:t> </a:t>
            </a:r>
            <a:r>
              <a:rPr lang="en-US" sz="1600" dirty="0" err="1" smtClean="0"/>
              <a:t>problemen</a:t>
            </a:r>
            <a:r>
              <a:rPr lang="en-US" sz="1600" dirty="0" smtClean="0"/>
              <a:t> in het gezin</a:t>
            </a:r>
            <a:endParaRPr lang="nl-NL" sz="1600" dirty="0"/>
          </a:p>
        </p:txBody>
      </p:sp>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7</a:t>
            </a:fld>
            <a:endParaRPr lang="nl-NL"/>
          </a:p>
        </p:txBody>
      </p:sp>
      <p:sp>
        <p:nvSpPr>
          <p:cNvPr id="6" name="Tekstvak 5"/>
          <p:cNvSpPr txBox="1"/>
          <p:nvPr/>
        </p:nvSpPr>
        <p:spPr>
          <a:xfrm>
            <a:off x="121547" y="1277864"/>
            <a:ext cx="3223062" cy="369332"/>
          </a:xfrm>
          <a:prstGeom prst="rect">
            <a:avLst/>
          </a:prstGeom>
          <a:solidFill>
            <a:schemeClr val="bg1"/>
          </a:solidFill>
        </p:spPr>
        <p:txBody>
          <a:bodyPr wrap="none" rtlCol="0">
            <a:spAutoFit/>
          </a:bodyPr>
          <a:lstStyle/>
          <a:p>
            <a:r>
              <a:rPr lang="en-US" dirty="0" err="1" smtClean="0"/>
              <a:t>Uithuisgeplaatste</a:t>
            </a:r>
            <a:r>
              <a:rPr lang="en-US" dirty="0" smtClean="0"/>
              <a:t> </a:t>
            </a:r>
            <a:r>
              <a:rPr lang="en-US" dirty="0" err="1" smtClean="0"/>
              <a:t>kinderen</a:t>
            </a:r>
            <a:r>
              <a:rPr lang="en-US" dirty="0" smtClean="0"/>
              <a:t> 2022</a:t>
            </a:r>
            <a:endParaRPr lang="nl-NL" dirty="0"/>
          </a:p>
        </p:txBody>
      </p:sp>
    </p:spTree>
    <p:extLst>
      <p:ext uri="{BB962C8B-B14F-4D97-AF65-F5344CB8AC3E}">
        <p14:creationId xmlns:p14="http://schemas.microsoft.com/office/powerpoint/2010/main" val="50299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hoek 28"/>
          <p:cNvSpPr/>
          <p:nvPr/>
        </p:nvSpPr>
        <p:spPr>
          <a:xfrm>
            <a:off x="150471" y="1586189"/>
            <a:ext cx="8879083" cy="2208370"/>
          </a:xfrm>
          <a:prstGeom prst="rect">
            <a:avLst/>
          </a:prstGeom>
          <a:solidFill>
            <a:srgbClr val="EF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p:nvSpPr>
        <p:spPr>
          <a:xfrm>
            <a:off x="101625" y="3942089"/>
            <a:ext cx="8912506" cy="1933369"/>
          </a:xfrm>
          <a:prstGeom prst="rect">
            <a:avLst/>
          </a:prstGeom>
          <a:solidFill>
            <a:srgbClr val="F6E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Rechthoek 24"/>
          <p:cNvSpPr/>
          <p:nvPr/>
        </p:nvSpPr>
        <p:spPr>
          <a:xfrm>
            <a:off x="133759" y="5964550"/>
            <a:ext cx="8912506" cy="803248"/>
          </a:xfrm>
          <a:prstGeom prst="rect">
            <a:avLst/>
          </a:prstGeom>
          <a:solidFill>
            <a:srgbClr val="FAF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p:cNvSpPr/>
          <p:nvPr/>
        </p:nvSpPr>
        <p:spPr>
          <a:xfrm>
            <a:off x="7850227" y="6021950"/>
            <a:ext cx="1132041" cy="646331"/>
          </a:xfrm>
          <a:prstGeom prst="rect">
            <a:avLst/>
          </a:prstGeom>
        </p:spPr>
        <p:txBody>
          <a:bodyPr wrap="none">
            <a:spAutoFit/>
          </a:bodyPr>
          <a:lstStyle/>
          <a:p>
            <a:r>
              <a:rPr lang="nl-NL" dirty="0" smtClean="0">
                <a:solidFill>
                  <a:srgbClr val="D6B01B"/>
                </a:solidFill>
                <a:latin typeface="Segoe UI Black" pitchFamily="34" charset="0"/>
                <a:ea typeface="Segoe UI Black" pitchFamily="34" charset="0"/>
                <a:cs typeface="Arial" panose="020B0604020202020204" pitchFamily="34" charset="0"/>
              </a:rPr>
              <a:t>Jeugd </a:t>
            </a:r>
          </a:p>
          <a:p>
            <a:r>
              <a:rPr lang="nl-NL" dirty="0" smtClean="0">
                <a:solidFill>
                  <a:srgbClr val="D6B01B"/>
                </a:solidFill>
                <a:latin typeface="Segoe UI Black" pitchFamily="34" charset="0"/>
                <a:ea typeface="Segoe UI Black" pitchFamily="34" charset="0"/>
                <a:cs typeface="Arial" panose="020B0604020202020204" pitchFamily="34" charset="0"/>
              </a:rPr>
              <a:t>en gezin</a:t>
            </a:r>
            <a:endParaRPr lang="nl-NL" dirty="0">
              <a:solidFill>
                <a:srgbClr val="D6B01B"/>
              </a:solidFill>
              <a:latin typeface="Segoe UI Black" pitchFamily="34" charset="0"/>
              <a:ea typeface="Segoe UI Black" pitchFamily="34" charset="0"/>
              <a:cs typeface="Arial" panose="020B0604020202020204" pitchFamily="34" charset="0"/>
            </a:endParaRPr>
          </a:p>
        </p:txBody>
      </p:sp>
      <p:sp>
        <p:nvSpPr>
          <p:cNvPr id="28" name="Rechthoek 27"/>
          <p:cNvSpPr/>
          <p:nvPr/>
        </p:nvSpPr>
        <p:spPr>
          <a:xfrm>
            <a:off x="6273672" y="3971834"/>
            <a:ext cx="3321747" cy="369332"/>
          </a:xfrm>
          <a:prstGeom prst="rect">
            <a:avLst/>
          </a:prstGeom>
        </p:spPr>
        <p:txBody>
          <a:bodyPr wrap="square">
            <a:spAutoFit/>
          </a:bodyPr>
          <a:lstStyle/>
          <a:p>
            <a:r>
              <a:rPr lang="nl-NL" dirty="0" smtClean="0">
                <a:solidFill>
                  <a:srgbClr val="D6B01B"/>
                </a:solidFill>
                <a:latin typeface="Segoe UI Black" pitchFamily="34" charset="0"/>
                <a:ea typeface="Segoe UI Black" pitchFamily="34" charset="0"/>
                <a:cs typeface="Arial" panose="020B0604020202020204" pitchFamily="34" charset="0"/>
              </a:rPr>
              <a:t>Professionele Praktijk</a:t>
            </a:r>
            <a:endParaRPr lang="nl-NL" dirty="0">
              <a:solidFill>
                <a:srgbClr val="D6B01B"/>
              </a:solidFill>
              <a:latin typeface="Segoe UI Black" pitchFamily="34" charset="0"/>
              <a:ea typeface="Segoe UI Black" pitchFamily="34" charset="0"/>
              <a:cs typeface="Arial" panose="020B0604020202020204" pitchFamily="34" charset="0"/>
            </a:endParaRPr>
          </a:p>
        </p:txBody>
      </p:sp>
      <p:sp>
        <p:nvSpPr>
          <p:cNvPr id="30" name="Rechthoek 29"/>
          <p:cNvSpPr/>
          <p:nvPr/>
        </p:nvSpPr>
        <p:spPr>
          <a:xfrm>
            <a:off x="4255758" y="1648199"/>
            <a:ext cx="5613721" cy="369332"/>
          </a:xfrm>
          <a:prstGeom prst="rect">
            <a:avLst/>
          </a:prstGeom>
        </p:spPr>
        <p:txBody>
          <a:bodyPr wrap="square">
            <a:spAutoFit/>
          </a:bodyPr>
          <a:lstStyle/>
          <a:p>
            <a:r>
              <a:rPr lang="nl-NL" dirty="0" smtClean="0">
                <a:solidFill>
                  <a:srgbClr val="D6B01B"/>
                </a:solidFill>
                <a:latin typeface="Segoe UI Black" pitchFamily="34" charset="0"/>
                <a:ea typeface="Segoe UI Black" pitchFamily="34" charset="0"/>
                <a:cs typeface="Arial" panose="020B0604020202020204" pitchFamily="34" charset="0"/>
              </a:rPr>
              <a:t>Opdrachtgeverschap Gemeente-Regio-G7</a:t>
            </a:r>
            <a:endParaRPr lang="nl-NL" dirty="0">
              <a:solidFill>
                <a:srgbClr val="D6B01B"/>
              </a:solidFill>
              <a:latin typeface="Segoe UI Black" pitchFamily="34" charset="0"/>
              <a:ea typeface="Segoe UI Black" pitchFamily="34" charset="0"/>
              <a:cs typeface="Arial" panose="020B0604020202020204" pitchFamily="34" charset="0"/>
            </a:endParaRPr>
          </a:p>
        </p:txBody>
      </p:sp>
      <p:sp>
        <p:nvSpPr>
          <p:cNvPr id="24" name="Rechthoek 23"/>
          <p:cNvSpPr/>
          <p:nvPr/>
        </p:nvSpPr>
        <p:spPr>
          <a:xfrm>
            <a:off x="150471" y="593210"/>
            <a:ext cx="8879083" cy="863108"/>
          </a:xfrm>
          <a:prstGeom prst="rect">
            <a:avLst/>
          </a:prstGeom>
          <a:solidFill>
            <a:srgbClr val="F6E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p:cNvSpPr/>
          <p:nvPr/>
        </p:nvSpPr>
        <p:spPr>
          <a:xfrm>
            <a:off x="6176708" y="649093"/>
            <a:ext cx="2919389" cy="369332"/>
          </a:xfrm>
          <a:prstGeom prst="rect">
            <a:avLst/>
          </a:prstGeom>
        </p:spPr>
        <p:txBody>
          <a:bodyPr wrap="none">
            <a:spAutoFit/>
          </a:bodyPr>
          <a:lstStyle/>
          <a:p>
            <a:r>
              <a:rPr lang="nl-NL" dirty="0" smtClean="0">
                <a:solidFill>
                  <a:srgbClr val="D6B01B"/>
                </a:solidFill>
                <a:latin typeface="Segoe UI Black" pitchFamily="34" charset="0"/>
                <a:ea typeface="Segoe UI Black" pitchFamily="34" charset="0"/>
                <a:cs typeface="Arial" panose="020B0604020202020204" pitchFamily="34" charset="0"/>
              </a:rPr>
              <a:t>Onderzoek en Opleiding</a:t>
            </a:r>
            <a:endParaRPr lang="nl-NL" dirty="0">
              <a:solidFill>
                <a:srgbClr val="D6B01B"/>
              </a:solidFill>
              <a:latin typeface="Segoe UI Black" pitchFamily="34" charset="0"/>
              <a:ea typeface="Segoe UI Black" pitchFamily="34" charset="0"/>
              <a:cs typeface="Arial" panose="020B0604020202020204" pitchFamily="34" charset="0"/>
            </a:endParaRPr>
          </a:p>
        </p:txBody>
      </p:sp>
      <p:sp>
        <p:nvSpPr>
          <p:cNvPr id="3" name="Tekstvak 2"/>
          <p:cNvSpPr txBox="1"/>
          <p:nvPr/>
        </p:nvSpPr>
        <p:spPr>
          <a:xfrm>
            <a:off x="133759" y="1564206"/>
            <a:ext cx="1497515" cy="1815882"/>
          </a:xfrm>
          <a:prstGeom prst="rect">
            <a:avLst/>
          </a:prstGeom>
          <a:noFill/>
        </p:spPr>
        <p:txBody>
          <a:bodyPr wrap="square" rtlCol="0">
            <a:spAutoFit/>
          </a:bodyPr>
          <a:lstStyle/>
          <a:p>
            <a:r>
              <a:rPr lang="nl-NL" sz="1600" dirty="0" smtClean="0"/>
              <a:t>Olievlek </a:t>
            </a:r>
            <a:r>
              <a:rPr lang="nl-NL" sz="1600" dirty="0" smtClean="0">
                <a:solidFill>
                  <a:srgbClr val="FF0000"/>
                </a:solidFill>
              </a:rPr>
              <a:t>Verklarende</a:t>
            </a:r>
          </a:p>
          <a:p>
            <a:r>
              <a:rPr lang="nl-NL" sz="1600" dirty="0" smtClean="0">
                <a:solidFill>
                  <a:srgbClr val="FF0000"/>
                </a:solidFill>
              </a:rPr>
              <a:t>Analyse </a:t>
            </a:r>
            <a:endParaRPr lang="nl-NL" sz="1600" dirty="0" smtClean="0"/>
          </a:p>
          <a:p>
            <a:endParaRPr lang="nl-NL" sz="1600" dirty="0">
              <a:solidFill>
                <a:srgbClr val="FF0000"/>
              </a:solidFill>
            </a:endParaRPr>
          </a:p>
          <a:p>
            <a:r>
              <a:rPr lang="nl-NL" sz="1600" dirty="0" smtClean="0"/>
              <a:t>Inregelen </a:t>
            </a:r>
            <a:r>
              <a:rPr lang="nl-NL" sz="1600" dirty="0" err="1">
                <a:solidFill>
                  <a:srgbClr val="FF0000"/>
                </a:solidFill>
              </a:rPr>
              <a:t>d</a:t>
            </a:r>
            <a:r>
              <a:rPr lang="nl-NL" sz="1600" dirty="0" err="1" smtClean="0">
                <a:solidFill>
                  <a:srgbClr val="FF0000"/>
                </a:solidFill>
              </a:rPr>
              <a:t>omeinoverstijgende</a:t>
            </a:r>
            <a:r>
              <a:rPr lang="nl-NL" sz="1600" dirty="0" smtClean="0">
                <a:solidFill>
                  <a:srgbClr val="FF0000"/>
                </a:solidFill>
              </a:rPr>
              <a:t> aanpak </a:t>
            </a:r>
            <a:endParaRPr lang="nl-NL" sz="1600" dirty="0"/>
          </a:p>
        </p:txBody>
      </p:sp>
      <p:sp>
        <p:nvSpPr>
          <p:cNvPr id="37" name="Tekstvak 36"/>
          <p:cNvSpPr txBox="1"/>
          <p:nvPr/>
        </p:nvSpPr>
        <p:spPr>
          <a:xfrm>
            <a:off x="234463" y="6135129"/>
            <a:ext cx="1465209" cy="584775"/>
          </a:xfrm>
          <a:prstGeom prst="rect">
            <a:avLst/>
          </a:prstGeom>
          <a:noFill/>
        </p:spPr>
        <p:txBody>
          <a:bodyPr wrap="square" rtlCol="0">
            <a:spAutoFit/>
          </a:bodyPr>
          <a:lstStyle/>
          <a:p>
            <a:r>
              <a:rPr lang="nl-NL" sz="1600" dirty="0" smtClean="0"/>
              <a:t>Brede Aanpak </a:t>
            </a:r>
          </a:p>
          <a:p>
            <a:r>
              <a:rPr lang="nl-NL" sz="1600" dirty="0" smtClean="0"/>
              <a:t>Alle Oorzaken </a:t>
            </a:r>
            <a:endParaRPr lang="nl-NL" sz="1600" dirty="0"/>
          </a:p>
        </p:txBody>
      </p:sp>
      <p:sp>
        <p:nvSpPr>
          <p:cNvPr id="39" name="Tekstvak 38"/>
          <p:cNvSpPr txBox="1"/>
          <p:nvPr/>
        </p:nvSpPr>
        <p:spPr>
          <a:xfrm>
            <a:off x="1800375" y="5915743"/>
            <a:ext cx="1756146" cy="584775"/>
          </a:xfrm>
          <a:prstGeom prst="rect">
            <a:avLst/>
          </a:prstGeom>
          <a:noFill/>
        </p:spPr>
        <p:txBody>
          <a:bodyPr wrap="square" rtlCol="0">
            <a:spAutoFit/>
          </a:bodyPr>
          <a:lstStyle/>
          <a:p>
            <a:r>
              <a:rPr lang="nl-NL" sz="1600" dirty="0" smtClean="0"/>
              <a:t>Iedereen aan tafel </a:t>
            </a:r>
          </a:p>
          <a:p>
            <a:r>
              <a:rPr lang="en-US" sz="1600" dirty="0" smtClean="0"/>
              <a:t>(</a:t>
            </a:r>
            <a:r>
              <a:rPr lang="en-US" sz="1600" dirty="0" err="1" smtClean="0"/>
              <a:t>integrale</a:t>
            </a:r>
            <a:r>
              <a:rPr lang="en-US" sz="1600" dirty="0" smtClean="0"/>
              <a:t> </a:t>
            </a:r>
            <a:r>
              <a:rPr lang="en-US" sz="1600" dirty="0" err="1" smtClean="0"/>
              <a:t>hulp</a:t>
            </a:r>
            <a:r>
              <a:rPr lang="en-US" sz="1600" dirty="0" smtClean="0"/>
              <a:t>)</a:t>
            </a:r>
            <a:endParaRPr lang="nl-NL" sz="1600" dirty="0"/>
          </a:p>
        </p:txBody>
      </p:sp>
      <p:sp>
        <p:nvSpPr>
          <p:cNvPr id="41" name="Tekstvak 40"/>
          <p:cNvSpPr txBox="1"/>
          <p:nvPr/>
        </p:nvSpPr>
        <p:spPr>
          <a:xfrm>
            <a:off x="7455992" y="4309662"/>
            <a:ext cx="1526276" cy="1446550"/>
          </a:xfrm>
          <a:prstGeom prst="rect">
            <a:avLst/>
          </a:prstGeom>
          <a:noFill/>
        </p:spPr>
        <p:txBody>
          <a:bodyPr wrap="square" rtlCol="0">
            <a:spAutoFit/>
          </a:bodyPr>
          <a:lstStyle/>
          <a:p>
            <a:r>
              <a:rPr lang="nl-NL" sz="1100" dirty="0">
                <a:solidFill>
                  <a:srgbClr val="D6B01B"/>
                </a:solidFill>
                <a:latin typeface="Segoe UI Black" pitchFamily="34" charset="0"/>
                <a:ea typeface="Segoe UI Black" pitchFamily="34" charset="0"/>
                <a:cs typeface="Arial" panose="020B0604020202020204" pitchFamily="34" charset="0"/>
              </a:rPr>
              <a:t>Experts </a:t>
            </a:r>
            <a:r>
              <a:rPr lang="nl-NL" sz="1100" dirty="0" smtClean="0">
                <a:solidFill>
                  <a:srgbClr val="D6B01B"/>
                </a:solidFill>
                <a:latin typeface="Segoe UI Black" pitchFamily="34" charset="0"/>
                <a:ea typeface="Segoe UI Black" pitchFamily="34" charset="0"/>
                <a:cs typeface="Arial" panose="020B0604020202020204" pitchFamily="34" charset="0"/>
              </a:rPr>
              <a:t>Volwassen-Ggz Jeugdhulp-aanbieders </a:t>
            </a:r>
          </a:p>
          <a:p>
            <a:r>
              <a:rPr lang="nl-NL" sz="1100" dirty="0" smtClean="0">
                <a:solidFill>
                  <a:srgbClr val="D6B01B"/>
                </a:solidFill>
                <a:latin typeface="Segoe UI Black" pitchFamily="34" charset="0"/>
                <a:ea typeface="Segoe UI Black" pitchFamily="34" charset="0"/>
                <a:cs typeface="Arial" panose="020B0604020202020204" pitchFamily="34" charset="0"/>
              </a:rPr>
              <a:t>JBT </a:t>
            </a:r>
            <a:r>
              <a:rPr lang="nl-NL" sz="1100" dirty="0">
                <a:solidFill>
                  <a:srgbClr val="D6B01B"/>
                </a:solidFill>
                <a:latin typeface="Segoe UI Black" pitchFamily="34" charset="0"/>
                <a:ea typeface="Segoe UI Black" pitchFamily="34" charset="0"/>
                <a:cs typeface="Arial" panose="020B0604020202020204" pitchFamily="34" charset="0"/>
              </a:rPr>
              <a:t>RET Jeugdbeschermers Lokale Teams </a:t>
            </a:r>
            <a:r>
              <a:rPr lang="nl-NL" sz="1100" dirty="0" smtClean="0">
                <a:solidFill>
                  <a:srgbClr val="D6B01B"/>
                </a:solidFill>
                <a:latin typeface="Segoe UI Black" pitchFamily="34" charset="0"/>
                <a:ea typeface="Segoe UI Black" pitchFamily="34" charset="0"/>
                <a:cs typeface="Arial" panose="020B0604020202020204" pitchFamily="34" charset="0"/>
              </a:rPr>
              <a:t>Onderwijs</a:t>
            </a:r>
          </a:p>
          <a:p>
            <a:r>
              <a:rPr lang="nl-NL" sz="1100" dirty="0" smtClean="0">
                <a:solidFill>
                  <a:srgbClr val="D6B01B"/>
                </a:solidFill>
                <a:latin typeface="Segoe UI Black" pitchFamily="34" charset="0"/>
                <a:ea typeface="Segoe UI Black" pitchFamily="34" charset="0"/>
                <a:cs typeface="Arial" panose="020B0604020202020204" pitchFamily="34" charset="0"/>
              </a:rPr>
              <a:t>Partners</a:t>
            </a:r>
            <a:endParaRPr lang="nl-NL" sz="1100" dirty="0">
              <a:solidFill>
                <a:srgbClr val="D6B01B"/>
              </a:solidFill>
              <a:latin typeface="Segoe UI Black" pitchFamily="34" charset="0"/>
              <a:ea typeface="Segoe UI Black" pitchFamily="34" charset="0"/>
              <a:cs typeface="Arial" panose="020B0604020202020204" pitchFamily="34" charset="0"/>
            </a:endParaRPr>
          </a:p>
        </p:txBody>
      </p:sp>
      <p:sp>
        <p:nvSpPr>
          <p:cNvPr id="42" name="Tekstvak 41"/>
          <p:cNvSpPr txBox="1"/>
          <p:nvPr/>
        </p:nvSpPr>
        <p:spPr>
          <a:xfrm>
            <a:off x="1515835" y="1542828"/>
            <a:ext cx="1579067" cy="1815882"/>
          </a:xfrm>
          <a:prstGeom prst="rect">
            <a:avLst/>
          </a:prstGeom>
          <a:noFill/>
        </p:spPr>
        <p:txBody>
          <a:bodyPr wrap="square" rtlCol="0">
            <a:spAutoFit/>
          </a:bodyPr>
          <a:lstStyle/>
          <a:p>
            <a:r>
              <a:rPr lang="nl-NL" sz="1600" dirty="0" smtClean="0">
                <a:solidFill>
                  <a:srgbClr val="FF0000"/>
                </a:solidFill>
              </a:rPr>
              <a:t>RET-impuls</a:t>
            </a:r>
          </a:p>
          <a:p>
            <a:r>
              <a:rPr lang="nl-NL" sz="1200" dirty="0" smtClean="0"/>
              <a:t>- Sterk netwerk met alle partners</a:t>
            </a:r>
          </a:p>
          <a:p>
            <a:r>
              <a:rPr lang="nl-NL" sz="1200" dirty="0" smtClean="0"/>
              <a:t>- Betere verklarende analyse</a:t>
            </a:r>
          </a:p>
          <a:p>
            <a:r>
              <a:rPr lang="nl-NL" sz="1200" dirty="0" smtClean="0"/>
              <a:t>- Integrale hulp arrangeren</a:t>
            </a:r>
          </a:p>
          <a:p>
            <a:r>
              <a:rPr lang="nl-NL" sz="1200" dirty="0" smtClean="0"/>
              <a:t>-Bewaken voortgang </a:t>
            </a:r>
          </a:p>
          <a:p>
            <a:endParaRPr lang="nl-NL" sz="1200" dirty="0"/>
          </a:p>
        </p:txBody>
      </p:sp>
      <p:sp>
        <p:nvSpPr>
          <p:cNvPr id="43" name="Tekstvak 42"/>
          <p:cNvSpPr txBox="1"/>
          <p:nvPr/>
        </p:nvSpPr>
        <p:spPr>
          <a:xfrm>
            <a:off x="6567399" y="2756558"/>
            <a:ext cx="1577895" cy="584775"/>
          </a:xfrm>
          <a:prstGeom prst="rect">
            <a:avLst/>
          </a:prstGeom>
          <a:noFill/>
        </p:spPr>
        <p:txBody>
          <a:bodyPr wrap="square" rtlCol="0">
            <a:spAutoFit/>
          </a:bodyPr>
          <a:lstStyle/>
          <a:p>
            <a:r>
              <a:rPr lang="nl-NL" sz="1600" dirty="0" smtClean="0"/>
              <a:t>Financiële rust door </a:t>
            </a:r>
            <a:r>
              <a:rPr lang="nl-NL" sz="1600" dirty="0" smtClean="0">
                <a:solidFill>
                  <a:srgbClr val="FF0000"/>
                </a:solidFill>
              </a:rPr>
              <a:t>bekostiging</a:t>
            </a:r>
            <a:endParaRPr lang="nl-NL" sz="1600" dirty="0"/>
          </a:p>
        </p:txBody>
      </p:sp>
      <p:sp>
        <p:nvSpPr>
          <p:cNvPr id="44" name="Tekstvak 43"/>
          <p:cNvSpPr txBox="1"/>
          <p:nvPr/>
        </p:nvSpPr>
        <p:spPr>
          <a:xfrm>
            <a:off x="4572814" y="2190142"/>
            <a:ext cx="1650089" cy="1384995"/>
          </a:xfrm>
          <a:prstGeom prst="rect">
            <a:avLst/>
          </a:prstGeom>
          <a:noFill/>
        </p:spPr>
        <p:txBody>
          <a:bodyPr wrap="square" rtlCol="0">
            <a:spAutoFit/>
          </a:bodyPr>
          <a:lstStyle/>
          <a:p>
            <a:r>
              <a:rPr lang="nl-NL" sz="1600" dirty="0" smtClean="0"/>
              <a:t>Sturen op </a:t>
            </a:r>
            <a:r>
              <a:rPr lang="nl-NL" sz="1600" dirty="0" smtClean="0">
                <a:solidFill>
                  <a:srgbClr val="FF0000"/>
                </a:solidFill>
              </a:rPr>
              <a:t>transformatie</a:t>
            </a:r>
            <a:r>
              <a:rPr lang="nl-NL" sz="1600" dirty="0" smtClean="0"/>
              <a:t> van zorgaanbod: </a:t>
            </a:r>
            <a:r>
              <a:rPr lang="nl-NL" sz="1200" dirty="0" smtClean="0">
                <a:solidFill>
                  <a:srgbClr val="FF0000"/>
                </a:solidFill>
              </a:rPr>
              <a:t>kleinschalig, integraal, geen contra-indicaties, relationele veiligheid </a:t>
            </a:r>
            <a:endParaRPr lang="nl-NL" sz="1200" dirty="0">
              <a:solidFill>
                <a:srgbClr val="FF0000"/>
              </a:solidFill>
            </a:endParaRPr>
          </a:p>
        </p:txBody>
      </p:sp>
      <p:sp>
        <p:nvSpPr>
          <p:cNvPr id="45" name="Tekstvak 44"/>
          <p:cNvSpPr txBox="1"/>
          <p:nvPr/>
        </p:nvSpPr>
        <p:spPr>
          <a:xfrm>
            <a:off x="3071299" y="1598059"/>
            <a:ext cx="1410083" cy="2431435"/>
          </a:xfrm>
          <a:prstGeom prst="rect">
            <a:avLst/>
          </a:prstGeom>
          <a:noFill/>
        </p:spPr>
        <p:txBody>
          <a:bodyPr wrap="square" rtlCol="0">
            <a:spAutoFit/>
          </a:bodyPr>
          <a:lstStyle/>
          <a:p>
            <a:r>
              <a:rPr lang="nl-NL" sz="1600" dirty="0" smtClean="0">
                <a:solidFill>
                  <a:srgbClr val="FF0000"/>
                </a:solidFill>
              </a:rPr>
              <a:t>Kennishiaten</a:t>
            </a:r>
            <a:r>
              <a:rPr lang="nl-NL" sz="1600" dirty="0" smtClean="0"/>
              <a:t> oplossen zonder maatwerk: </a:t>
            </a:r>
            <a:r>
              <a:rPr lang="nl-NL" sz="1200" dirty="0" smtClean="0">
                <a:solidFill>
                  <a:srgbClr val="FF0000"/>
                </a:solidFill>
              </a:rPr>
              <a:t>eetstoornissen</a:t>
            </a:r>
            <a:r>
              <a:rPr lang="nl-NL" sz="1200" dirty="0">
                <a:solidFill>
                  <a:srgbClr val="FF0000"/>
                </a:solidFill>
              </a:rPr>
              <a:t>, </a:t>
            </a:r>
            <a:r>
              <a:rPr lang="nl-NL" sz="1200" dirty="0" smtClean="0">
                <a:solidFill>
                  <a:srgbClr val="FF0000"/>
                </a:solidFill>
              </a:rPr>
              <a:t>forensisch</a:t>
            </a:r>
            <a:r>
              <a:rPr lang="nl-NL" sz="1200" dirty="0">
                <a:solidFill>
                  <a:srgbClr val="FF0000"/>
                </a:solidFill>
              </a:rPr>
              <a:t>, </a:t>
            </a:r>
            <a:r>
              <a:rPr lang="nl-NL" sz="1200" dirty="0" smtClean="0">
                <a:solidFill>
                  <a:srgbClr val="FF0000"/>
                </a:solidFill>
              </a:rPr>
              <a:t>verslaving</a:t>
            </a:r>
            <a:r>
              <a:rPr lang="nl-NL" sz="1200" dirty="0">
                <a:solidFill>
                  <a:srgbClr val="FF0000"/>
                </a:solidFill>
              </a:rPr>
              <a:t>, laag IQ, </a:t>
            </a:r>
            <a:r>
              <a:rPr lang="nl-NL" sz="1200" dirty="0" err="1" smtClean="0">
                <a:solidFill>
                  <a:srgbClr val="FF0000"/>
                </a:solidFill>
              </a:rPr>
              <a:t>suicide</a:t>
            </a:r>
            <a:r>
              <a:rPr lang="nl-NL" sz="1200" dirty="0">
                <a:solidFill>
                  <a:srgbClr val="FF0000"/>
                </a:solidFill>
              </a:rPr>
              <a:t>, autisme, agressie, trauma (</a:t>
            </a:r>
            <a:r>
              <a:rPr lang="nl-NL" sz="1200" dirty="0" err="1">
                <a:solidFill>
                  <a:srgbClr val="FF0000"/>
                </a:solidFill>
              </a:rPr>
              <a:t>orthopsychiatrie</a:t>
            </a:r>
            <a:r>
              <a:rPr lang="nl-NL" sz="1200" dirty="0">
                <a:solidFill>
                  <a:srgbClr val="FF0000"/>
                </a:solidFill>
              </a:rPr>
              <a:t>)</a:t>
            </a:r>
          </a:p>
          <a:p>
            <a:endParaRPr lang="nl-NL" sz="1200" dirty="0">
              <a:solidFill>
                <a:srgbClr val="FF0000"/>
              </a:solidFill>
            </a:endParaRPr>
          </a:p>
        </p:txBody>
      </p:sp>
      <p:sp>
        <p:nvSpPr>
          <p:cNvPr id="47" name="Tekstvak 46"/>
          <p:cNvSpPr txBox="1"/>
          <p:nvPr/>
        </p:nvSpPr>
        <p:spPr>
          <a:xfrm>
            <a:off x="3947228" y="6073786"/>
            <a:ext cx="1756146" cy="584775"/>
          </a:xfrm>
          <a:prstGeom prst="rect">
            <a:avLst/>
          </a:prstGeom>
          <a:noFill/>
        </p:spPr>
        <p:txBody>
          <a:bodyPr wrap="square" rtlCol="0">
            <a:spAutoFit/>
          </a:bodyPr>
          <a:lstStyle/>
          <a:p>
            <a:r>
              <a:rPr lang="nl-NL" sz="1600" dirty="0" smtClean="0"/>
              <a:t>Stoppen met overplaatsingen</a:t>
            </a:r>
            <a:endParaRPr lang="nl-NL" sz="1600" dirty="0"/>
          </a:p>
        </p:txBody>
      </p:sp>
      <p:sp>
        <p:nvSpPr>
          <p:cNvPr id="49" name="Tekstvak 48"/>
          <p:cNvSpPr txBox="1"/>
          <p:nvPr/>
        </p:nvSpPr>
        <p:spPr>
          <a:xfrm>
            <a:off x="6030083" y="6052727"/>
            <a:ext cx="1944546" cy="584775"/>
          </a:xfrm>
          <a:prstGeom prst="rect">
            <a:avLst/>
          </a:prstGeom>
          <a:noFill/>
        </p:spPr>
        <p:txBody>
          <a:bodyPr wrap="square" rtlCol="0">
            <a:spAutoFit/>
          </a:bodyPr>
          <a:lstStyle/>
          <a:p>
            <a:r>
              <a:rPr lang="nl-NL" sz="1600" dirty="0" err="1" smtClean="0"/>
              <a:t>Toekomst-perspectief</a:t>
            </a:r>
            <a:endParaRPr lang="nl-NL" sz="1600" dirty="0"/>
          </a:p>
        </p:txBody>
      </p:sp>
      <p:sp>
        <p:nvSpPr>
          <p:cNvPr id="50" name="Tekstvak 49"/>
          <p:cNvSpPr txBox="1"/>
          <p:nvPr/>
        </p:nvSpPr>
        <p:spPr>
          <a:xfrm>
            <a:off x="7850227" y="2029668"/>
            <a:ext cx="1013082" cy="830997"/>
          </a:xfrm>
          <a:prstGeom prst="rect">
            <a:avLst/>
          </a:prstGeom>
          <a:noFill/>
        </p:spPr>
        <p:txBody>
          <a:bodyPr wrap="square" rtlCol="0">
            <a:spAutoFit/>
          </a:bodyPr>
          <a:lstStyle/>
          <a:p>
            <a:r>
              <a:rPr lang="nl-NL" sz="1600" dirty="0" smtClean="0">
                <a:solidFill>
                  <a:srgbClr val="FF0000"/>
                </a:solidFill>
              </a:rPr>
              <a:t>Inzicht in cijfers</a:t>
            </a:r>
          </a:p>
          <a:p>
            <a:endParaRPr lang="nl-NL" sz="1600" dirty="0"/>
          </a:p>
        </p:txBody>
      </p:sp>
      <p:sp>
        <p:nvSpPr>
          <p:cNvPr id="51" name="Tekstvak 50"/>
          <p:cNvSpPr txBox="1"/>
          <p:nvPr/>
        </p:nvSpPr>
        <p:spPr>
          <a:xfrm>
            <a:off x="183591" y="633987"/>
            <a:ext cx="5887205" cy="892552"/>
          </a:xfrm>
          <a:prstGeom prst="rect">
            <a:avLst/>
          </a:prstGeom>
          <a:noFill/>
        </p:spPr>
        <p:txBody>
          <a:bodyPr wrap="square" rtlCol="0">
            <a:spAutoFit/>
          </a:bodyPr>
          <a:lstStyle/>
          <a:p>
            <a:r>
              <a:rPr lang="nl-NL" sz="1600" dirty="0"/>
              <a:t>Kennis naar de </a:t>
            </a:r>
            <a:r>
              <a:rPr lang="nl-NL" sz="1600" dirty="0" smtClean="0"/>
              <a:t>werkvloer </a:t>
            </a:r>
            <a:r>
              <a:rPr lang="nl-NL" sz="1600" dirty="0"/>
              <a:t>brengen. </a:t>
            </a:r>
            <a:r>
              <a:rPr lang="nl-NL" sz="1200" dirty="0"/>
              <a:t>Inventarisatie onderzoeken. </a:t>
            </a:r>
            <a:r>
              <a:rPr lang="nl-NL" sz="1200" dirty="0" smtClean="0"/>
              <a:t>Thema’s</a:t>
            </a:r>
            <a:r>
              <a:rPr lang="nl-NL" sz="1200" dirty="0"/>
              <a:t>: Verklarende Analyse, Kleinschalig Verblijf, Gelijkwaardig Samenwerken en andere lessen </a:t>
            </a:r>
            <a:r>
              <a:rPr lang="nl-NL" sz="1200" dirty="0" err="1"/>
              <a:t>Ketenbreed</a:t>
            </a:r>
            <a:r>
              <a:rPr lang="nl-NL" sz="1200" dirty="0"/>
              <a:t> Leren  (=</a:t>
            </a:r>
            <a:r>
              <a:rPr lang="nl-NL" sz="1200" dirty="0" smtClean="0"/>
              <a:t>breed kijken, ook naar ontregeling </a:t>
            </a:r>
            <a:r>
              <a:rPr lang="nl-NL" sz="1200" dirty="0"/>
              <a:t>ouders en  </a:t>
            </a:r>
            <a:r>
              <a:rPr lang="nl-NL" sz="1200" dirty="0" smtClean="0"/>
              <a:t>onderwijs, stop schadelijke hulp) </a:t>
            </a:r>
            <a:endParaRPr lang="nl-NL" sz="1200" dirty="0"/>
          </a:p>
        </p:txBody>
      </p:sp>
      <p:sp>
        <p:nvSpPr>
          <p:cNvPr id="38" name="Tekstvak 37"/>
          <p:cNvSpPr txBox="1"/>
          <p:nvPr/>
        </p:nvSpPr>
        <p:spPr>
          <a:xfrm>
            <a:off x="2250944" y="4088948"/>
            <a:ext cx="2030389" cy="1569660"/>
          </a:xfrm>
          <a:prstGeom prst="rect">
            <a:avLst/>
          </a:prstGeom>
          <a:solidFill>
            <a:srgbClr val="F6EABC"/>
          </a:solidFill>
        </p:spPr>
        <p:txBody>
          <a:bodyPr wrap="square" rtlCol="0">
            <a:spAutoFit/>
          </a:bodyPr>
          <a:lstStyle/>
          <a:p>
            <a:r>
              <a:rPr lang="nl-NL" sz="1600" dirty="0" err="1" smtClean="0"/>
              <a:t>Domeinoverstijgend</a:t>
            </a:r>
            <a:r>
              <a:rPr lang="nl-NL" sz="1600" dirty="0" smtClean="0"/>
              <a:t> samenwerken</a:t>
            </a:r>
          </a:p>
          <a:p>
            <a:pPr marL="285750" indent="-285750">
              <a:buFontTx/>
              <a:buChar char="-"/>
            </a:pPr>
            <a:r>
              <a:rPr lang="nl-NL" sz="1600" dirty="0" smtClean="0"/>
              <a:t>Ggz-Jeugdhulp-GI</a:t>
            </a:r>
          </a:p>
          <a:p>
            <a:pPr marL="285750" indent="-285750">
              <a:buFontTx/>
              <a:buChar char="-"/>
            </a:pPr>
            <a:r>
              <a:rPr lang="en-US" sz="1600" dirty="0" err="1" smtClean="0"/>
              <a:t>Onderwijs</a:t>
            </a:r>
            <a:endParaRPr lang="nl-NL" sz="1600" dirty="0"/>
          </a:p>
          <a:p>
            <a:pPr marL="285750" indent="-285750">
              <a:buFontTx/>
              <a:buChar char="-"/>
            </a:pPr>
            <a:r>
              <a:rPr lang="en-US" sz="1600" dirty="0" err="1" smtClean="0"/>
              <a:t>Volwassen-zorg</a:t>
            </a:r>
            <a:endParaRPr lang="en-US" sz="1600" dirty="0" smtClean="0"/>
          </a:p>
          <a:p>
            <a:pPr marL="285750" indent="-285750">
              <a:buFontTx/>
              <a:buChar char="-"/>
            </a:pPr>
            <a:r>
              <a:rPr lang="en-US" sz="1600" dirty="0" err="1" smtClean="0"/>
              <a:t>Armoede</a:t>
            </a:r>
            <a:endParaRPr lang="en-US" sz="1600" dirty="0" smtClean="0"/>
          </a:p>
        </p:txBody>
      </p:sp>
      <p:sp>
        <p:nvSpPr>
          <p:cNvPr id="40" name="Tekstvak 39"/>
          <p:cNvSpPr txBox="1"/>
          <p:nvPr/>
        </p:nvSpPr>
        <p:spPr>
          <a:xfrm>
            <a:off x="122275" y="4958192"/>
            <a:ext cx="1296364" cy="830997"/>
          </a:xfrm>
          <a:prstGeom prst="rect">
            <a:avLst/>
          </a:prstGeom>
          <a:solidFill>
            <a:srgbClr val="F6EABC"/>
          </a:solidFill>
        </p:spPr>
        <p:txBody>
          <a:bodyPr wrap="square" rtlCol="0">
            <a:spAutoFit/>
          </a:bodyPr>
          <a:lstStyle/>
          <a:p>
            <a:r>
              <a:rPr lang="nl-NL" sz="1600" dirty="0" smtClean="0"/>
              <a:t>Goede (verklarende) analyse</a:t>
            </a:r>
            <a:endParaRPr lang="nl-NL" sz="1600" dirty="0"/>
          </a:p>
        </p:txBody>
      </p:sp>
      <p:sp>
        <p:nvSpPr>
          <p:cNvPr id="48" name="Tekstvak 47"/>
          <p:cNvSpPr txBox="1"/>
          <p:nvPr/>
        </p:nvSpPr>
        <p:spPr>
          <a:xfrm>
            <a:off x="4304747" y="4039431"/>
            <a:ext cx="1688251" cy="1815882"/>
          </a:xfrm>
          <a:prstGeom prst="rect">
            <a:avLst/>
          </a:prstGeom>
          <a:solidFill>
            <a:srgbClr val="F6EABC"/>
          </a:solidFill>
        </p:spPr>
        <p:txBody>
          <a:bodyPr wrap="square" rtlCol="0">
            <a:spAutoFit/>
          </a:bodyPr>
          <a:lstStyle/>
          <a:p>
            <a:r>
              <a:rPr lang="nl-NL" sz="1600" dirty="0" smtClean="0"/>
              <a:t>Betere beslissingen: minder crisis, meer vertragen en verdragen door meer ambulante hulp</a:t>
            </a:r>
            <a:endParaRPr lang="nl-NL" sz="1600" dirty="0"/>
          </a:p>
        </p:txBody>
      </p:sp>
      <p:sp>
        <p:nvSpPr>
          <p:cNvPr id="31" name="Tekstvak 30"/>
          <p:cNvSpPr txBox="1"/>
          <p:nvPr/>
        </p:nvSpPr>
        <p:spPr>
          <a:xfrm>
            <a:off x="196411" y="4002248"/>
            <a:ext cx="2054533" cy="830997"/>
          </a:xfrm>
          <a:prstGeom prst="rect">
            <a:avLst/>
          </a:prstGeom>
          <a:solidFill>
            <a:srgbClr val="F6EABC"/>
          </a:solidFill>
        </p:spPr>
        <p:txBody>
          <a:bodyPr wrap="square" rtlCol="0">
            <a:spAutoFit/>
          </a:bodyPr>
          <a:lstStyle/>
          <a:p>
            <a:r>
              <a:rPr lang="nl-NL" sz="1600" dirty="0" smtClean="0"/>
              <a:t>Samenwerken met eigen netwerk JIM en ervaringsdeskundigen</a:t>
            </a:r>
            <a:endParaRPr lang="nl-NL" sz="1600" dirty="0"/>
          </a:p>
        </p:txBody>
      </p:sp>
      <p:sp>
        <p:nvSpPr>
          <p:cNvPr id="52" name="Tekstvak 51"/>
          <p:cNvSpPr txBox="1"/>
          <p:nvPr/>
        </p:nvSpPr>
        <p:spPr>
          <a:xfrm>
            <a:off x="5886396" y="5081302"/>
            <a:ext cx="1569596" cy="584775"/>
          </a:xfrm>
          <a:prstGeom prst="rect">
            <a:avLst/>
          </a:prstGeom>
          <a:solidFill>
            <a:srgbClr val="F6EABC"/>
          </a:solidFill>
        </p:spPr>
        <p:txBody>
          <a:bodyPr wrap="square" rtlCol="0">
            <a:spAutoFit/>
          </a:bodyPr>
          <a:lstStyle/>
          <a:p>
            <a:r>
              <a:rPr lang="nl-NL" sz="1600" dirty="0" smtClean="0"/>
              <a:t>Continuïteit Casusregie</a:t>
            </a:r>
            <a:endParaRPr lang="nl-NL" sz="1600" dirty="0"/>
          </a:p>
        </p:txBody>
      </p:sp>
      <p:sp>
        <p:nvSpPr>
          <p:cNvPr id="33" name="Titel 1">
            <a:extLst>
              <a:ext uri="{FF2B5EF4-FFF2-40B4-BE49-F238E27FC236}">
                <a16:creationId xmlns:a16="http://schemas.microsoft.com/office/drawing/2014/main" id="{002D8A02-CBBE-4D40-AAE5-BFAD0844F26D}"/>
              </a:ext>
            </a:extLst>
          </p:cNvPr>
          <p:cNvSpPr txBox="1">
            <a:spLocks/>
          </p:cNvSpPr>
          <p:nvPr/>
        </p:nvSpPr>
        <p:spPr>
          <a:xfrm>
            <a:off x="1338226" y="-195087"/>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Oplossingen 2024 Gelderland</a:t>
            </a:r>
            <a:endParaRPr kumimoji="0" lang="nl-NL" sz="24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
        <p:nvSpPr>
          <p:cNvPr id="34" name="Tekstvak 33"/>
          <p:cNvSpPr txBox="1"/>
          <p:nvPr/>
        </p:nvSpPr>
        <p:spPr>
          <a:xfrm>
            <a:off x="5821962" y="4248470"/>
            <a:ext cx="1569596" cy="584775"/>
          </a:xfrm>
          <a:prstGeom prst="rect">
            <a:avLst/>
          </a:prstGeom>
          <a:solidFill>
            <a:srgbClr val="F6EABC"/>
          </a:solidFill>
        </p:spPr>
        <p:txBody>
          <a:bodyPr wrap="square" rtlCol="0">
            <a:spAutoFit/>
          </a:bodyPr>
          <a:lstStyle/>
          <a:p>
            <a:r>
              <a:rPr lang="nl-NL" sz="1600" dirty="0" smtClean="0"/>
              <a:t>Werken aan perspectief</a:t>
            </a:r>
            <a:endParaRPr lang="nl-NL" sz="1600" dirty="0"/>
          </a:p>
        </p:txBody>
      </p:sp>
    </p:spTree>
    <p:extLst>
      <p:ext uri="{BB962C8B-B14F-4D97-AF65-F5344CB8AC3E}">
        <p14:creationId xmlns:p14="http://schemas.microsoft.com/office/powerpoint/2010/main" val="92610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1">
            <a:extLst>
              <a:ext uri="{FF2B5EF4-FFF2-40B4-BE49-F238E27FC236}">
                <a16:creationId xmlns:a16="http://schemas.microsoft.com/office/drawing/2014/main" id="{002D8A02-CBBE-4D40-AAE5-BFAD0844F26D}"/>
              </a:ext>
            </a:extLst>
          </p:cNvPr>
          <p:cNvSpPr txBox="1">
            <a:spLocks/>
          </p:cNvSpPr>
          <p:nvPr/>
        </p:nvSpPr>
        <p:spPr>
          <a:xfrm>
            <a:off x="1338226" y="-69960"/>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smtClean="0">
                <a:ln>
                  <a:noFill/>
                </a:ln>
                <a:solidFill>
                  <a:schemeClr val="accent5">
                    <a:lumMod val="75000"/>
                  </a:schemeClr>
                </a:solidFill>
                <a:effectLst/>
                <a:uLnTx/>
                <a:uFillTx/>
                <a:latin typeface="Gill Sans Ultra Bold Condensed" pitchFamily="34" charset="0"/>
                <a:ea typeface="+mj-ea"/>
                <a:cs typeface="+mj-cs"/>
              </a:rPr>
              <a:t>Criteria</a:t>
            </a:r>
            <a:r>
              <a:rPr kumimoji="0" lang="nl-NL" sz="3200" b="0" i="0" u="none" strike="noStrike" kern="1200" cap="none" spc="0" normalizeH="0" noProof="0" dirty="0" smtClean="0">
                <a:ln>
                  <a:noFill/>
                </a:ln>
                <a:solidFill>
                  <a:schemeClr val="accent5">
                    <a:lumMod val="75000"/>
                  </a:schemeClr>
                </a:solidFill>
                <a:effectLst/>
                <a:uLnTx/>
                <a:uFillTx/>
                <a:latin typeface="Gill Sans Ultra Bold Condensed" pitchFamily="34" charset="0"/>
                <a:ea typeface="+mj-ea"/>
                <a:cs typeface="+mj-cs"/>
              </a:rPr>
              <a:t> BOEG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baseline="0" dirty="0" err="1" smtClean="0">
                <a:solidFill>
                  <a:schemeClr val="accent5">
                    <a:lumMod val="75000"/>
                  </a:schemeClr>
                </a:solidFill>
                <a:latin typeface="Gill Sans Ultra Bold Condensed" pitchFamily="34" charset="0"/>
                <a:ea typeface="+mj-ea"/>
                <a:cs typeface="+mj-cs"/>
              </a:rPr>
              <a:t>Uit</a:t>
            </a:r>
            <a:r>
              <a:rPr lang="en-US" baseline="0" dirty="0" smtClean="0">
                <a:solidFill>
                  <a:schemeClr val="accent5">
                    <a:lumMod val="75000"/>
                  </a:schemeClr>
                </a:solidFill>
                <a:latin typeface="Gill Sans Ultra Bold Condensed" pitchFamily="34" charset="0"/>
                <a:ea typeface="+mj-ea"/>
                <a:cs typeface="+mj-cs"/>
              </a:rPr>
              <a:t> </a:t>
            </a:r>
            <a:r>
              <a:rPr lang="en-US" baseline="0" dirty="0" err="1" smtClean="0">
                <a:solidFill>
                  <a:schemeClr val="accent5">
                    <a:lumMod val="75000"/>
                  </a:schemeClr>
                </a:solidFill>
                <a:latin typeface="Gill Sans Ultra Bold Condensed" pitchFamily="34" charset="0"/>
                <a:ea typeface="+mj-ea"/>
                <a:cs typeface="+mj-cs"/>
              </a:rPr>
              <a:t>subsidieregeling</a:t>
            </a:r>
            <a:endParaRPr kumimoji="0" lang="nl-NL"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
        <p:nvSpPr>
          <p:cNvPr id="2" name="Rechthoek 1"/>
          <p:cNvSpPr/>
          <p:nvPr/>
        </p:nvSpPr>
        <p:spPr>
          <a:xfrm>
            <a:off x="139337" y="1426461"/>
            <a:ext cx="8865326" cy="5170646"/>
          </a:xfrm>
          <a:prstGeom prst="rect">
            <a:avLst/>
          </a:prstGeom>
        </p:spPr>
        <p:txBody>
          <a:bodyPr wrap="square">
            <a:spAutoFit/>
          </a:bodyPr>
          <a:lstStyle/>
          <a:p>
            <a:pPr>
              <a:lnSpc>
                <a:spcPts val="1200"/>
              </a:lnSpc>
              <a:spcBef>
                <a:spcPts val="600"/>
              </a:spcBef>
              <a:spcAft>
                <a:spcPts val="600"/>
              </a:spcAft>
            </a:pPr>
            <a:r>
              <a:rPr lang="nl-NL" sz="1100" dirty="0">
                <a:latin typeface="Lucida Sans Unicode" panose="020B0602030504020204" pitchFamily="34" charset="0"/>
                <a:ea typeface="Times New Roman" panose="02020603050405020304" pitchFamily="18" charset="0"/>
                <a:cs typeface="Arial" panose="020B0604020202020204" pitchFamily="34" charset="0"/>
              </a:rPr>
              <a:t>Het doel van deze subsidieregeling is om tot activiteiten te komen die een bijdrage leveren aan de functies van het BOEG: Consultatie en advies, Organiseren van hulp, Kennis-en leerfunctie. </a:t>
            </a:r>
          </a:p>
          <a:p>
            <a:pPr marL="342900" lvl="0" indent="-342900">
              <a:lnSpc>
                <a:spcPts val="1200"/>
              </a:lnSpc>
              <a:spcBef>
                <a:spcPts val="600"/>
              </a:spcBef>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draagt bij aan duurzame oplossingen voor de problematiek van jeugdigen en gezinnen- en draagt bij aan een beter toekomstperspectief;</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maakt verbinding met de vertrouwde leefomgeving, gaat uit van normalisering en inclusie en heeft een expliciete plek ingeruimd voor informele steunfiguren en ervaringsdeskundigheid;</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draagt bij aan het de ambitie </a:t>
            </a:r>
            <a:r>
              <a:rPr lang="nl-NL" sz="1100" i="1" dirty="0">
                <a:latin typeface="Lucida Sans Unicode" panose="020B0602030504020204" pitchFamily="34" charset="0"/>
                <a:ea typeface="Times New Roman" panose="02020603050405020304" pitchFamily="18" charset="0"/>
                <a:cs typeface="Arial" panose="020B0604020202020204" pitchFamily="34" charset="0"/>
              </a:rPr>
              <a:t>Zo Thuis Mogelijk</a:t>
            </a:r>
            <a:r>
              <a:rPr lang="nl-NL" sz="1100" dirty="0">
                <a:latin typeface="Lucida Sans Unicode" panose="020B0602030504020204" pitchFamily="34" charset="0"/>
                <a:ea typeface="Times New Roman" panose="02020603050405020304" pitchFamily="18" charset="0"/>
                <a:cs typeface="Arial" panose="020B0604020202020204" pitchFamily="34" charset="0"/>
              </a:rPr>
              <a:t>, dat houdt in met de juiste hulp thuis blijven wonen of als uithuisplaatsing toch nodig is zo snel mogelijk terug naar huis, en verblijf buitenshuis altijd zoveel mogelijk gecombineerd met thuis en het gewone leven van een jeugdige en anders verblijf dat zo huiselijk mogelijk is (</a:t>
            </a:r>
            <a:r>
              <a:rPr lang="nl-NL" sz="1100" dirty="0" err="1">
                <a:latin typeface="Lucida Sans Unicode" panose="020B0602030504020204" pitchFamily="34" charset="0"/>
                <a:ea typeface="Times New Roman" panose="02020603050405020304" pitchFamily="18" charset="0"/>
                <a:cs typeface="Arial" panose="020B0604020202020204" pitchFamily="34" charset="0"/>
              </a:rPr>
              <a:t>oa</a:t>
            </a:r>
            <a:r>
              <a:rPr lang="nl-NL" sz="1100" dirty="0">
                <a:latin typeface="Lucida Sans Unicode" panose="020B0602030504020204" pitchFamily="34" charset="0"/>
                <a:ea typeface="Times New Roman" panose="02020603050405020304" pitchFamily="18" charset="0"/>
                <a:cs typeface="Arial" panose="020B0604020202020204" pitchFamily="34" charset="0"/>
              </a:rPr>
              <a:t> door kleinere groepen en warme hulp). </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draagt bij aan de Beweging van 0 en streeft naar 0 gedwongen afzonderingen, 0 suïcides, 0 gesloten plaatsingen of 0 doorplaatsingen;</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draagt bij aan 1 van drie functies van het BOEG;</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heeft een bovenregionaal karakter;</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doet een tijdelijk beroep op de middelen van het BOEG;</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draagt bij aan een hiaten in het Gelderse zorglandschap en is aanvullend op de gemeentelijke zorgplicht uit de Jeugdwet en de zorginfrastructuur in de jeugdregio’s;</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is vernieuwend in het Gelderse zorglandschap en heeft bij voorkeur een kostenbesparend karakter; </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bouwt voort op de kennis in het land en draagt bij aan die kennis;</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De Initiatiefnemer is geloofwaardig, er is aantoonbare aanwezigheid van de benodigde expertise en er is commitment;</a:t>
            </a:r>
          </a:p>
          <a:p>
            <a:pPr marL="342900" lvl="0" indent="-342900">
              <a:lnSpc>
                <a:spcPts val="1200"/>
              </a:lnSpc>
              <a:spcAft>
                <a:spcPts val="60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Initiatief is passend binnen de financiële kaders (beschikbare financiële ruimte) van het bovenregionale expertisecentrum;</a:t>
            </a:r>
          </a:p>
          <a:p>
            <a:pPr>
              <a:lnSpc>
                <a:spcPts val="1200"/>
              </a:lnSpc>
              <a:spcBef>
                <a:spcPts val="600"/>
              </a:spcBef>
              <a:spcAft>
                <a:spcPts val="600"/>
              </a:spcAft>
            </a:pPr>
            <a:r>
              <a:rPr lang="nl-NL" sz="1100" dirty="0" smtClean="0">
                <a:latin typeface="Lucida Sans Unicode" panose="020B0602030504020204" pitchFamily="34" charset="0"/>
                <a:ea typeface="Times New Roman" panose="02020603050405020304" pitchFamily="18" charset="0"/>
                <a:cs typeface="Arial" panose="020B0604020202020204" pitchFamily="34" charset="0"/>
              </a:rPr>
              <a:t>Bij </a:t>
            </a:r>
            <a:r>
              <a:rPr lang="nl-NL" sz="1100" dirty="0">
                <a:latin typeface="Lucida Sans Unicode" panose="020B0602030504020204" pitchFamily="34" charset="0"/>
                <a:ea typeface="Times New Roman" panose="02020603050405020304" pitchFamily="18" charset="0"/>
                <a:cs typeface="Arial" panose="020B0604020202020204" pitchFamily="34" charset="0"/>
              </a:rPr>
              <a:t>een verzoek tot financiering van een nieuwe Voorziening voor verblijf gelden de volgende aanvullende criteria:</a:t>
            </a:r>
          </a:p>
          <a:p>
            <a:pPr marL="342900" lvl="0" indent="-342900">
              <a:lnSpc>
                <a:spcPts val="1200"/>
              </a:lnSpc>
              <a:spcBef>
                <a:spcPts val="600"/>
              </a:spcBef>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De Voorziening speelt in op een actuele (zorg)vraag waar aantoonbaar onvoldoende passend aanbod voor is binnen de bestaande </a:t>
            </a:r>
            <a:r>
              <a:rPr lang="nl-NL" sz="1100" dirty="0" err="1">
                <a:latin typeface="Lucida Sans Unicode" panose="020B0602030504020204" pitchFamily="34" charset="0"/>
                <a:ea typeface="Times New Roman" panose="02020603050405020304" pitchFamily="18" charset="0"/>
                <a:cs typeface="Arial" panose="020B0604020202020204" pitchFamily="34" charset="0"/>
              </a:rPr>
              <a:t>contractering</a:t>
            </a:r>
            <a:r>
              <a:rPr lang="nl-NL" sz="1100" dirty="0">
                <a:latin typeface="Lucida Sans Unicode" panose="020B0602030504020204" pitchFamily="34" charset="0"/>
                <a:ea typeface="Times New Roman" panose="02020603050405020304" pitchFamily="18" charset="0"/>
                <a:cs typeface="Arial" panose="020B0604020202020204" pitchFamily="34" charset="0"/>
              </a:rPr>
              <a:t> (het kan een nieuwe voorziening zijn of een nieuwe combinatie van bestaande voorzieningen en/of diensten);</a:t>
            </a:r>
          </a:p>
          <a:p>
            <a:pPr marL="342900" lvl="0" indent="-342900">
              <a:lnSpc>
                <a:spcPts val="1200"/>
              </a:lnSpc>
              <a:spcAft>
                <a:spcPts val="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Het is te verwachten dat er een blijvende vraag is naar de nieuwe Voorziening voor verblijf op basis van wachtlijsten en voorliggende casussen;</a:t>
            </a:r>
          </a:p>
          <a:p>
            <a:pPr marL="342900" lvl="0" indent="-342900">
              <a:lnSpc>
                <a:spcPts val="1200"/>
              </a:lnSpc>
              <a:spcAft>
                <a:spcPts val="600"/>
              </a:spcAft>
              <a:buFont typeface="+mj-lt"/>
              <a:buAutoNum type="alphaLcPeriod"/>
            </a:pPr>
            <a:r>
              <a:rPr lang="nl-NL" sz="1100" dirty="0">
                <a:latin typeface="Lucida Sans Unicode" panose="020B0602030504020204" pitchFamily="34" charset="0"/>
                <a:ea typeface="Times New Roman" panose="02020603050405020304" pitchFamily="18" charset="0"/>
                <a:cs typeface="Arial" panose="020B0604020202020204" pitchFamily="34" charset="0"/>
              </a:rPr>
              <a:t>Er is een productbeschrijving met een financiële onderbouwing van de kosten (de investeringskosten, opstartkosten, ontwikkelkosten en exploitatiekosten) en baten inclusief bijdrage van de reguliere financiering. </a:t>
            </a:r>
          </a:p>
        </p:txBody>
      </p:sp>
    </p:spTree>
    <p:extLst>
      <p:ext uri="{BB962C8B-B14F-4D97-AF65-F5344CB8AC3E}">
        <p14:creationId xmlns:p14="http://schemas.microsoft.com/office/powerpoint/2010/main" val="1915998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10406</TotalTime>
  <Words>2422</Words>
  <Application>Microsoft Office PowerPoint</Application>
  <PresentationFormat>Diavoorstelling (4:3)</PresentationFormat>
  <Paragraphs>380</Paragraphs>
  <Slides>24</Slides>
  <Notes>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24</vt:i4>
      </vt:variant>
    </vt:vector>
  </HeadingPairs>
  <TitlesOfParts>
    <vt:vector size="34" baseType="lpstr">
      <vt:lpstr>72 Black</vt:lpstr>
      <vt:lpstr>Arial</vt:lpstr>
      <vt:lpstr>Calibri</vt:lpstr>
      <vt:lpstr>Gill Sans Ultra Bold Condensed</vt:lpstr>
      <vt:lpstr>Lucida Sans Unicode</vt:lpstr>
      <vt:lpstr>Palatino Linotype</vt:lpstr>
      <vt:lpstr>Poppins Light</vt:lpstr>
      <vt:lpstr>Segoe UI Black</vt:lpstr>
      <vt:lpstr>Times New Roman</vt:lpstr>
      <vt:lpstr>Office-thema</vt:lpstr>
      <vt:lpstr>Jaarplan 2024</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Menukaart BOEG 2024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Waarom? De gezamenlijke ambitie</vt:lpstr>
      <vt:lpstr>Inhoudelijk gewenste situatie EF</vt:lpstr>
      <vt:lpstr>Kern van de opdracht aan zorgaanbieders en regio’s  per 1/1/2025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Kim van den Berg</dc:creator>
  <cp:lastModifiedBy>Carole Derks</cp:lastModifiedBy>
  <cp:revision>385</cp:revision>
  <cp:lastPrinted>2024-01-16T10:32:25Z</cp:lastPrinted>
  <dcterms:created xsi:type="dcterms:W3CDTF">2020-09-07T11:58:52Z</dcterms:created>
  <dcterms:modified xsi:type="dcterms:W3CDTF">2024-01-30T11:37:47Z</dcterms:modified>
</cp:coreProperties>
</file>